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handoutMasterIdLst>
    <p:handoutMasterId r:id="rId65"/>
  </p:handoutMasterIdLst>
  <p:sldIdLst>
    <p:sldId id="3485" r:id="rId5"/>
    <p:sldId id="3521" r:id="rId6"/>
    <p:sldId id="3520" r:id="rId7"/>
    <p:sldId id="3543" r:id="rId8"/>
    <p:sldId id="3483" r:id="rId9"/>
    <p:sldId id="3523" r:id="rId10"/>
    <p:sldId id="3525" r:id="rId11"/>
    <p:sldId id="3526" r:id="rId12"/>
    <p:sldId id="3527" r:id="rId13"/>
    <p:sldId id="3540" r:id="rId14"/>
    <p:sldId id="3583" r:id="rId15"/>
    <p:sldId id="3539" r:id="rId16"/>
    <p:sldId id="3528" r:id="rId17"/>
    <p:sldId id="3529" r:id="rId18"/>
    <p:sldId id="3530" r:id="rId19"/>
    <p:sldId id="3542" r:id="rId20"/>
    <p:sldId id="3531" r:id="rId21"/>
    <p:sldId id="3532" r:id="rId22"/>
    <p:sldId id="3533" r:id="rId23"/>
    <p:sldId id="3547" r:id="rId24"/>
    <p:sldId id="3544" r:id="rId25"/>
    <p:sldId id="3545" r:id="rId26"/>
    <p:sldId id="3553" r:id="rId27"/>
    <p:sldId id="3546" r:id="rId28"/>
    <p:sldId id="3548" r:id="rId29"/>
    <p:sldId id="3549" r:id="rId30"/>
    <p:sldId id="3550" r:id="rId31"/>
    <p:sldId id="3551" r:id="rId32"/>
    <p:sldId id="3560" r:id="rId33"/>
    <p:sldId id="3552" r:id="rId34"/>
    <p:sldId id="3554" r:id="rId35"/>
    <p:sldId id="3561" r:id="rId36"/>
    <p:sldId id="3555" r:id="rId37"/>
    <p:sldId id="3556" r:id="rId38"/>
    <p:sldId id="3557" r:id="rId39"/>
    <p:sldId id="3558" r:id="rId40"/>
    <p:sldId id="3559" r:id="rId41"/>
    <p:sldId id="3562" r:id="rId42"/>
    <p:sldId id="3569" r:id="rId43"/>
    <p:sldId id="3563" r:id="rId44"/>
    <p:sldId id="3564" r:id="rId45"/>
    <p:sldId id="3565" r:id="rId46"/>
    <p:sldId id="3566" r:id="rId47"/>
    <p:sldId id="3567" r:id="rId48"/>
    <p:sldId id="3568" r:id="rId49"/>
    <p:sldId id="3570" r:id="rId50"/>
    <p:sldId id="3571" r:id="rId51"/>
    <p:sldId id="3577" r:id="rId52"/>
    <p:sldId id="3572" r:id="rId53"/>
    <p:sldId id="3573" r:id="rId54"/>
    <p:sldId id="3580" r:id="rId55"/>
    <p:sldId id="3574" r:id="rId56"/>
    <p:sldId id="3575" r:id="rId57"/>
    <p:sldId id="3584" r:id="rId58"/>
    <p:sldId id="3576" r:id="rId59"/>
    <p:sldId id="3581" r:id="rId60"/>
    <p:sldId id="3585" r:id="rId61"/>
    <p:sldId id="3582" r:id="rId62"/>
    <p:sldId id="2950" r:id="rId63"/>
  </p:sldIdLst>
  <p:sldSz cx="12192000" cy="6858000"/>
  <p:notesSz cx="6858000" cy="9144000"/>
  <p:custDataLst>
    <p:tags r:id="rId66"/>
  </p:custDataLst>
  <p:defaultText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haela Kapalla" initials="MK" lastIdx="2" clrIdx="6">
    <p:extLst>
      <p:ext uri="{19B8F6BF-5375-455C-9EA6-DF929625EA0E}">
        <p15:presenceInfo xmlns:p15="http://schemas.microsoft.com/office/powerpoint/2012/main" userId="Michaela Kapalla" providerId="None"/>
      </p:ext>
    </p:extLst>
  </p:cmAuthor>
  <p:cmAuthor id="1" name="Laura Haink" initials="LH" lastIdx="20" clrIdx="0"/>
  <p:cmAuthor id="2" name="Timo Glosemeyer" initials="TG" lastIdx="37" clrIdx="1"/>
  <p:cmAuthor id="3" name="Anna Juettner" initials="AJ" lastIdx="2" clrIdx="2"/>
  <p:cmAuthor id="4" name="Cem Kadim" initials="CK" lastIdx="4" clrIdx="3">
    <p:extLst>
      <p:ext uri="{19B8F6BF-5375-455C-9EA6-DF929625EA0E}">
        <p15:presenceInfo xmlns:p15="http://schemas.microsoft.com/office/powerpoint/2012/main" userId="S-1-5-21-2900290652-3162160026-1438150922-1732" providerId="AD"/>
      </p:ext>
    </p:extLst>
  </p:cmAuthor>
  <p:cmAuthor id="5" name="Kayser, Pierre" initials="KP" lastIdx="11" clrIdx="4">
    <p:extLst>
      <p:ext uri="{19B8F6BF-5375-455C-9EA6-DF929625EA0E}">
        <p15:presenceInfo xmlns:p15="http://schemas.microsoft.com/office/powerpoint/2012/main" userId="S-1-5-21-789336058-1078081533-1417001333-3947455" providerId="AD"/>
      </p:ext>
    </p:extLst>
  </p:cmAuthor>
  <p:cmAuthor id="6" name="Larissa Eisele" initials="LE" lastIdx="21" clrIdx="5">
    <p:extLst>
      <p:ext uri="{19B8F6BF-5375-455C-9EA6-DF929625EA0E}">
        <p15:presenceInfo xmlns:p15="http://schemas.microsoft.com/office/powerpoint/2012/main" userId="S::larissa.eisele@mail.schwarz::508a5cf6-1395-4b98-b943-efdd03f5ea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D}">
  <a:tblStyle styleId="{2D5ABB26-0587-4C30-8999-92F81FD0307D}" styleName="Schwarz">
    <a:wholeTbl>
      <a:tcTxStyle>
        <a:fontRef idx="minor">
          <a:scrgbClr r="0" g="0" b="0"/>
        </a:fontRef>
        <a:schemeClr val="tx1"/>
      </a:tcTxStyle>
      <a:tcStyle>
        <a:tcBdr>
          <a:left>
            <a:ln>
              <a:noFill/>
            </a:ln>
          </a:left>
          <a:right>
            <a:ln>
              <a:noFill/>
            </a:ln>
          </a:right>
          <a:top>
            <a:ln>
              <a:noFill/>
            </a:ln>
          </a:top>
          <a:bottom>
            <a:ln>
              <a:solidFill>
                <a:schemeClr val="tx2"/>
              </a:solidFill>
              <a:prstDash val="solid"/>
              <a:round/>
              <a:headEnd type="none" w="med" len="med"/>
              <a:tailEnd type="none" w="med" len="med"/>
            </a:ln>
          </a:bottom>
          <a:insideH>
            <a:ln>
              <a:solidFill>
                <a:schemeClr val="tx2"/>
              </a:solidFill>
              <a:prstDash val="solid"/>
              <a:round/>
              <a:headEnd type="none" w="med" len="med"/>
              <a:tailEnd type="none" w="med" len="med"/>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fontRef idx="major">
          <a:prstClr val="black"/>
        </a:fontRef>
        <a:schemeClr val="tx1"/>
      </a:tcTxStyle>
      <a:tcStyle>
        <a:tcBdr/>
      </a:tcStyle>
    </a:lastCol>
    <a:firstCol>
      <a:tcTxStyle b="on">
        <a:fontRef idx="major">
          <a:prstClr val="black"/>
        </a:fontRef>
        <a:schemeClr val="tx1"/>
      </a:tcTxStyle>
      <a:tcStyle>
        <a:tcBdr/>
      </a:tcStyle>
    </a:firstCol>
    <a:lastRow>
      <a:tcTxStyle b="on">
        <a:fontRef idx="major">
          <a:prstClr val="black"/>
        </a:fontRef>
        <a:schemeClr val="tx1"/>
      </a:tcTxStyle>
      <a:tcStyle>
        <a:tcBdr>
          <a:top>
            <a:ln w="9525" cmpd="sng">
              <a:solidFill>
                <a:schemeClr val="tx1"/>
              </a:solidFill>
            </a:ln>
          </a:top>
          <a:bottom>
            <a:ln>
              <a:solidFill>
                <a:schemeClr val="tx2"/>
              </a:solidFill>
              <a:prstDash val="solid"/>
              <a:round/>
              <a:headEnd type="none" w="med" len="med"/>
              <a:tailEnd type="none" w="med" len="med"/>
            </a:ln>
          </a:bottom>
        </a:tcBdr>
      </a:tcStyle>
    </a:lastRow>
    <a:firstRow>
      <a:tcTxStyle b="on">
        <a:fontRef idx="major">
          <a:prstClr val="black"/>
        </a:fontRef>
        <a:schemeClr val="accent1"/>
      </a:tcTxStyle>
      <a:tcStyle>
        <a:tcBdr>
          <a:bottom>
            <a:ln w="1405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15" autoAdjust="0"/>
    <p:restoredTop sz="81932" autoAdjust="0"/>
  </p:normalViewPr>
  <p:slideViewPr>
    <p:cSldViewPr showGuides="1">
      <p:cViewPr varScale="1">
        <p:scale>
          <a:sx n="149" d="100"/>
          <a:sy n="149" d="100"/>
        </p:scale>
        <p:origin x="1424" y="184"/>
      </p:cViewPr>
      <p:guideLst/>
    </p:cSldViewPr>
  </p:slideViewPr>
  <p:outlineViewPr>
    <p:cViewPr>
      <p:scale>
        <a:sx n="33" d="100"/>
        <a:sy n="33" d="100"/>
      </p:scale>
      <p:origin x="0" y="-10842"/>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2E4C84BB-FBE9-492A-89D6-4BA9F7A41E28}"/>
              </a:ext>
            </a:extLst>
          </p:cNvPr>
          <p:cNvSpPr/>
          <p:nvPr userDrawn="1"/>
        </p:nvSpPr>
        <p:spPr bwMode="gray">
          <a:xfrm>
            <a:off x="479424" y="0"/>
            <a:ext cx="645320" cy="8995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Kopfzeilenplatzhalter 1"/>
          <p:cNvSpPr>
            <a:spLocks noGrp="1"/>
          </p:cNvSpPr>
          <p:nvPr>
            <p:ph type="hdr" sz="quarter"/>
          </p:nvPr>
        </p:nvSpPr>
        <p:spPr>
          <a:xfrm>
            <a:off x="3573016" y="251520"/>
            <a:ext cx="2810322" cy="144000"/>
          </a:xfrm>
          <a:prstGeom prst="rect">
            <a:avLst/>
          </a:prstGeom>
        </p:spPr>
        <p:txBody>
          <a:bodyPr vert="horz" lIns="0" tIns="0" rIns="0" bIns="0" rtlCol="0" anchor="t"/>
          <a:lstStyle>
            <a:lvl1pPr algn="l">
              <a:defRPr sz="1200"/>
            </a:lvl1pPr>
          </a:lstStyle>
          <a:p>
            <a:endParaRPr lang="de-DE" sz="1000" dirty="0"/>
          </a:p>
        </p:txBody>
      </p:sp>
      <p:sp>
        <p:nvSpPr>
          <p:cNvPr id="10"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defRPr>
            </a:lvl1pPr>
          </a:lstStyle>
          <a:p>
            <a:fld id="{6A080592-4689-40DC-B058-DD9EBE144E61}" type="datetime1">
              <a:rPr lang="de-DE" sz="800" smtClean="0"/>
              <a:t>24.09.21</a:t>
            </a:fld>
            <a:endParaRPr lang="de-DE" sz="800" dirty="0"/>
          </a:p>
        </p:txBody>
      </p:sp>
      <p:sp>
        <p:nvSpPr>
          <p:cNvPr id="11" name="Fußzeilenplatzhalter 4"/>
          <p:cNvSpPr>
            <a:spLocks noGrp="1"/>
          </p:cNvSpPr>
          <p:nvPr>
            <p:ph type="ftr" sz="quarter" idx="2"/>
          </p:nvPr>
        </p:nvSpPr>
        <p:spPr bwMode="gray">
          <a:xfrm>
            <a:off x="1629152" y="8748480"/>
            <a:ext cx="4754186" cy="144000"/>
          </a:xfrm>
          <a:prstGeom prst="rect">
            <a:avLst/>
          </a:prstGeom>
        </p:spPr>
        <p:txBody>
          <a:bodyPr vert="horz" lIns="0" tIns="0" rIns="0" bIns="0" rtlCol="0" anchor="ctr">
            <a:noAutofit/>
          </a:bodyPr>
          <a:lstStyle>
            <a:lvl1pPr algn="l">
              <a:defRPr sz="700">
                <a:solidFill>
                  <a:schemeClr val="tx1"/>
                </a:solidFill>
              </a:defRPr>
            </a:lvl1pPr>
          </a:lstStyle>
          <a:p>
            <a:r>
              <a:rPr lang="de-DE" sz="800" dirty="0"/>
              <a:t>Titel der Präsentation</a:t>
            </a:r>
          </a:p>
        </p:txBody>
      </p:sp>
      <p:sp>
        <p:nvSpPr>
          <p:cNvPr id="12" name="Foliennummernplatzhalter 5"/>
          <p:cNvSpPr>
            <a:spLocks noGrp="1"/>
          </p:cNvSpPr>
          <p:nvPr>
            <p:ph type="sldNum" sz="quarter" idx="3"/>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defRPr>
            </a:lvl1pPr>
          </a:lstStyle>
          <a:p>
            <a:fld id="{8FF9B0DE-3FEB-4AA0-B465-B80EF7C1333D}" type="slidenum">
              <a:rPr lang="de-DE" sz="800" smtClean="0"/>
              <a:pPr/>
              <a:t>‹#›</a:t>
            </a:fld>
            <a:endParaRPr lang="de-DE" sz="800" dirty="0"/>
          </a:p>
        </p:txBody>
      </p:sp>
      <p:pic>
        <p:nvPicPr>
          <p:cNvPr id="4" name="Grafik 3">
            <a:extLst>
              <a:ext uri="{FF2B5EF4-FFF2-40B4-BE49-F238E27FC236}">
                <a16:creationId xmlns:a16="http://schemas.microsoft.com/office/drawing/2014/main" id="{659F10D2-CC0B-46BF-BD82-296222E2492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22" y="129502"/>
            <a:ext cx="641722" cy="793097"/>
          </a:xfrm>
          <a:prstGeom prst="rect">
            <a:avLst/>
          </a:prstGeom>
        </p:spPr>
      </p:pic>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9673" y="251520"/>
            <a:ext cx="3200400" cy="1800225"/>
          </a:xfrm>
          <a:prstGeom prst="rect">
            <a:avLst/>
          </a:prstGeom>
          <a:noFill/>
          <a:ln w="6350">
            <a:solidFill>
              <a:schemeClr val="tx1"/>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bwMode="gray">
          <a:xfrm>
            <a:off x="476672" y="2411760"/>
            <a:ext cx="5904000" cy="5832192"/>
          </a:xfrm>
          <a:prstGeom prst="rect">
            <a:avLst/>
          </a:prstGeom>
        </p:spPr>
        <p:txBody>
          <a:bodyPr vert="horz" lIns="0" tIns="0" rIns="0" bIns="0" rtlCol="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Kopfzeilenplatzhalter 1"/>
          <p:cNvSpPr>
            <a:spLocks noGrp="1"/>
          </p:cNvSpPr>
          <p:nvPr>
            <p:ph type="hdr" sz="quarter"/>
          </p:nvPr>
        </p:nvSpPr>
        <p:spPr bwMode="gray">
          <a:xfrm>
            <a:off x="3861048" y="251520"/>
            <a:ext cx="2534742" cy="144000"/>
          </a:xfrm>
          <a:prstGeom prst="rect">
            <a:avLst/>
          </a:prstGeom>
        </p:spPr>
        <p:txBody>
          <a:bodyPr vert="horz" lIns="0" tIns="0" rIns="0" bIns="0" rtlCol="0" anchor="t"/>
          <a:lstStyle>
            <a:lvl1pPr algn="l">
              <a:defRPr sz="1200">
                <a:solidFill>
                  <a:schemeClr val="tx1"/>
                </a:solidFill>
                <a:latin typeface="+mn-lt"/>
              </a:defRPr>
            </a:lvl1pPr>
          </a:lstStyle>
          <a:p>
            <a:endParaRPr lang="de-DE" sz="1000" dirty="0"/>
          </a:p>
        </p:txBody>
      </p:sp>
      <p:sp>
        <p:nvSpPr>
          <p:cNvPr id="13"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20F17F5-7570-41C0-BAAF-1B8A99A8FFC5}" type="datetime1">
              <a:rPr lang="de-DE" smtClean="0"/>
              <a:t>24.09.21</a:t>
            </a:fld>
            <a:endParaRPr lang="de-DE" dirty="0"/>
          </a:p>
        </p:txBody>
      </p:sp>
      <p:sp>
        <p:nvSpPr>
          <p:cNvPr id="14" name="Fußzeilenplatzhalter 4"/>
          <p:cNvSpPr>
            <a:spLocks noGrp="1"/>
          </p:cNvSpPr>
          <p:nvPr>
            <p:ph type="ftr" sz="quarter" idx="4"/>
          </p:nvPr>
        </p:nvSpPr>
        <p:spPr bwMode="gray">
          <a:xfrm>
            <a:off x="1629152" y="8748480"/>
            <a:ext cx="4754186" cy="144000"/>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a:t>Titel der Präsentation</a:t>
            </a:r>
            <a:endParaRPr lang="de-DE" dirty="0"/>
          </a:p>
        </p:txBody>
      </p:sp>
      <p:sp>
        <p:nvSpPr>
          <p:cNvPr id="15" name="Foliennummernplatzhalter 5"/>
          <p:cNvSpPr>
            <a:spLocks noGrp="1"/>
          </p:cNvSpPr>
          <p:nvPr>
            <p:ph type="sldNum" sz="quarter" idx="5"/>
          </p:nvPr>
        </p:nvSpPr>
        <p:spPr bwMode="gray">
          <a:xfrm>
            <a:off x="477056" y="8748480"/>
            <a:ext cx="287648"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FF9B0DE-3FEB-4AA0-B465-B80EF7C1333D}" type="slidenum">
              <a:rPr lang="de-DE" smtClean="0"/>
              <a:pPr/>
              <a:t>‹#›</a:t>
            </a:fld>
            <a:endParaRPr lang="de-DE" dirty="0"/>
          </a:p>
        </p:txBody>
      </p:sp>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hf hdr="0"/>
  <p:notesStyle>
    <a:lvl1pPr marL="0" algn="l" defTabSz="914377" rtl="0" eaLnBrk="1" latinLnBrk="0" hangingPunct="1">
      <a:lnSpc>
        <a:spcPct val="110000"/>
      </a:lnSpc>
      <a:spcBef>
        <a:spcPts val="1200"/>
      </a:spcBef>
      <a:defRPr sz="1100" b="1" i="0" kern="1200">
        <a:solidFill>
          <a:schemeClr val="accent1"/>
        </a:solidFill>
        <a:latin typeface="+mj-lt"/>
        <a:ea typeface="+mn-ea"/>
        <a:cs typeface="+mn-cs"/>
      </a:defRPr>
    </a:lvl1pPr>
    <a:lvl2pPr marL="0" algn="l" defTabSz="914377" rtl="0" eaLnBrk="1" latinLnBrk="0" hangingPunct="1">
      <a:lnSpc>
        <a:spcPct val="110000"/>
      </a:lnSpc>
      <a:spcBef>
        <a:spcPts val="400"/>
      </a:spcBef>
      <a:spcAft>
        <a:spcPts val="400"/>
      </a:spcAft>
      <a:defRPr sz="1100" kern="1200">
        <a:solidFill>
          <a:schemeClr val="tx1"/>
        </a:solidFill>
        <a:latin typeface="+mn-lt"/>
        <a:ea typeface="+mn-ea"/>
        <a:cs typeface="+mn-cs"/>
      </a:defRPr>
    </a:lvl2pPr>
    <a:lvl3pPr marL="143996" indent="-143996" algn="l" defTabSz="914377" rtl="0" eaLnBrk="1" latinLnBrk="0" hangingPunct="1">
      <a:lnSpc>
        <a:spcPct val="110000"/>
      </a:lnSpc>
      <a:spcBef>
        <a:spcPts val="100"/>
      </a:spcBef>
      <a:spcAft>
        <a:spcPts val="1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287993"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4pPr>
    <a:lvl5pPr marL="431989"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5pPr>
    <a:lvl6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6pPr>
    <a:lvl7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7pPr>
    <a:lvl8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8pPr>
    <a:lvl9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24.09.21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APIs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a:p>
            <a:endParaRPr lang="en-GB" b="0" noProof="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9606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WHEN THE CODE COMES FIRST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Design First approach or API-first development, is a strategy in which the first order of business is to develop an API that puts your client’s developers first.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p:txBody>
      </p:sp>
      <p:sp>
        <p:nvSpPr>
          <p:cNvPr id="4" name="Date Placeholder 3"/>
          <p:cNvSpPr>
            <a:spLocks noGrp="1"/>
          </p:cNvSpPr>
          <p:nvPr>
            <p:ph type="dt" sz="half" idx="1"/>
          </p:nvPr>
        </p:nvSpPr>
        <p:spPr/>
        <p:txBody>
          <a:bodyPr/>
          <a:lstStyle/>
          <a:p>
            <a:fld id="{820F17F5-7570-41C0-BAAF-1B8A99A8FFC5}" type="datetime1">
              <a:rPr lang="de-DE" smtClean="0"/>
              <a:t>24.09.21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3647021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API vs. Code First API development.</a:t>
            </a:r>
            <a:endParaRPr lang="en-GB" b="0" dirty="0"/>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829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have the flexibility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Here is </a:t>
            </a:r>
            <a:r>
              <a:rPr lang="en-GB" sz="1100" b="0" dirty="0">
                <a:latin typeface="Arial" panose="020B0604020202020204" pitchFamily="34" charset="0"/>
                <a:cs typeface="Arial" panose="020B0604020202020204" pitchFamily="34" charset="0"/>
              </a:rPr>
              <a:t>Hyrum’s law and a relevant XKCD comic.</a:t>
            </a:r>
            <a:endParaRPr lang="en-GB" b="0" dirty="0">
              <a:solidFill>
                <a:schemeClr val="tx1">
                  <a:lumMod val="50000"/>
                  <a:lumOff val="50000"/>
                </a:schemeClr>
              </a:solidFill>
              <a:latin typeface="Arial" panose="020B0604020202020204" pitchFamily="34" charset="0"/>
              <a:cs typeface="Arial" panose="020B0604020202020204" pitchFamily="34" charset="0"/>
            </a:endParaRP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noProof="0" dirty="0"/>
              <a:t>Hi, my name is</a:t>
            </a:r>
          </a:p>
          <a:p>
            <a:pPr marL="0" lvl="2" indent="0">
              <a:buNone/>
            </a:pPr>
            <a:endParaRPr lang="en-GB" b="0" noProof="0" dirty="0"/>
          </a:p>
          <a:p>
            <a:pPr marL="0" lvl="2" indent="0">
              <a:buNone/>
            </a:pPr>
            <a:r>
              <a:rPr lang="en-GB" sz="1100" noProof="0" dirty="0">
                <a:solidFill>
                  <a:schemeClr val="tx1"/>
                </a:solidFill>
              </a:rPr>
              <a:t>Atanas</a:t>
            </a:r>
          </a:p>
          <a:p>
            <a:pPr marL="0" lvl="2" indent="0">
              <a:buNone/>
            </a:pPr>
            <a:endParaRPr lang="en-GB" sz="1100" b="0" noProof="0" dirty="0">
              <a:solidFill>
                <a:schemeClr val="tx1"/>
              </a:solidFill>
            </a:endParaRPr>
          </a:p>
          <a:p>
            <a:pPr>
              <a:spcAft>
                <a:spcPts val="100"/>
              </a:spcAft>
            </a:pPr>
            <a:r>
              <a:rPr lang="en-GB" sz="1100" b="0" noProof="0" dirty="0">
                <a:solidFill>
                  <a:schemeClr val="tx1"/>
                </a:solidFill>
              </a:rPr>
              <a:t>I am a </a:t>
            </a:r>
            <a:r>
              <a:rPr lang="en-GB" sz="1100" b="1" i="0" kern="1200" noProof="0" dirty="0">
                <a:solidFill>
                  <a:schemeClr val="tx1"/>
                </a:solidFill>
                <a:latin typeface="+mj-lt"/>
                <a:ea typeface="+mn-ea"/>
                <a:cs typeface="+mn-cs"/>
              </a:rPr>
              <a:t>Senior Software Engineer at </a:t>
            </a:r>
            <a:r>
              <a:rPr lang="en-GB" sz="1100" b="1" i="0" kern="1200" noProof="0" dirty="0" err="1">
                <a:solidFill>
                  <a:schemeClr val="tx1"/>
                </a:solidFill>
                <a:latin typeface="+mj-lt"/>
                <a:ea typeface="+mn-ea"/>
                <a:cs typeface="+mn-cs"/>
              </a:rPr>
              <a:t>SchwarzIT</a:t>
            </a:r>
            <a:r>
              <a:rPr lang="en-GB" sz="1100" b="1" i="0" kern="1200" noProof="0" dirty="0">
                <a:solidFill>
                  <a:schemeClr val="tx1"/>
                </a:solidFill>
                <a:latin typeface="+mj-lt"/>
                <a:ea typeface="+mn-ea"/>
                <a:cs typeface="+mn-cs"/>
              </a:rPr>
              <a:t> Bulgaria</a:t>
            </a:r>
          </a:p>
          <a:p>
            <a:pPr>
              <a:spcAft>
                <a:spcPts val="100"/>
              </a:spcAft>
            </a:pPr>
            <a:endParaRPr lang="en-GB" sz="1100" b="1" i="0" kern="1200" noProof="0" dirty="0">
              <a:solidFill>
                <a:schemeClr val="tx1"/>
              </a:solidFill>
              <a:latin typeface="+mj-lt"/>
              <a:ea typeface="+mn-ea"/>
              <a:cs typeface="+mn-cs"/>
            </a:endParaRPr>
          </a:p>
          <a:p>
            <a:pPr>
              <a:spcAft>
                <a:spcPts val="100"/>
              </a:spcAft>
            </a:pPr>
            <a:r>
              <a:rPr lang="en-GB" sz="1100" b="1" i="0" kern="1200" noProof="0" dirty="0">
                <a:solidFill>
                  <a:schemeClr val="tx1"/>
                </a:solidFill>
                <a:latin typeface="+mj-lt"/>
                <a:ea typeface="+mn-ea"/>
                <a:cs typeface="+mn-cs"/>
              </a:rPr>
              <a:t>Here is a bit of background about me</a:t>
            </a:r>
            <a:endParaRPr lang="en-GB" b="0" noProof="0" dirty="0"/>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Where do you work?</a:t>
            </a:r>
          </a:p>
          <a:p>
            <a:r>
              <a:rPr lang="en-GB" sz="1100" b="0" i="0" kern="1200" dirty="0">
                <a:solidFill>
                  <a:schemeClr val="accent1"/>
                </a:solidFill>
                <a:effectLst/>
                <a:latin typeface="+mj-lt"/>
                <a:ea typeface="+mn-ea"/>
                <a:cs typeface="+mn-cs"/>
              </a:rPr>
              <a:t>IT Solution Development Department at Schwarz IT Bulgaria.</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What do you do there?</a:t>
            </a:r>
          </a:p>
          <a:p>
            <a:r>
              <a:rPr lang="en-GB" sz="1100" b="0" i="0" kern="1200" dirty="0">
                <a:solidFill>
                  <a:schemeClr val="accent1"/>
                </a:solidFill>
                <a:effectLst/>
                <a:latin typeface="+mj-lt"/>
                <a:ea typeface="+mn-ea"/>
                <a:cs typeface="+mn-cs"/>
              </a:rPr>
              <a:t>I am part of the team which develops and maintains DOA and ECM, our property management systems, and more.</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an expert on your topic?</a:t>
            </a:r>
          </a:p>
          <a:p>
            <a:r>
              <a:rPr lang="en-GB" sz="1100" b="0" i="0" kern="1200" dirty="0">
                <a:solidFill>
                  <a:schemeClr val="accent1"/>
                </a:solidFill>
                <a:effectLst/>
                <a:latin typeface="+mj-lt"/>
                <a:ea typeface="+mn-ea"/>
                <a:cs typeface="+mn-cs"/>
              </a:rPr>
              <a:t>I was given a task which I finished quicker than expected and I was crying out for work.</a:t>
            </a:r>
          </a:p>
          <a:p>
            <a:r>
              <a:rPr lang="en-GB" sz="1100" b="0" i="0" kern="1200" dirty="0">
                <a:solidFill>
                  <a:schemeClr val="accent1"/>
                </a:solidFill>
                <a:effectLst/>
                <a:latin typeface="+mj-lt"/>
                <a:ea typeface="+mn-ea"/>
                <a:cs typeface="+mn-cs"/>
              </a:rPr>
              <a:t>My colleagues gave me a new task, I guess as a bit of a challenge or a bit of a joke – me being unaware it being something they were unable to solve a couple of years ago.</a:t>
            </a:r>
          </a:p>
          <a:p>
            <a:r>
              <a:rPr lang="en-GB" sz="1100" b="0" i="0" kern="1200" dirty="0">
                <a:solidFill>
                  <a:schemeClr val="accent1"/>
                </a:solidFill>
                <a:effectLst/>
                <a:latin typeface="+mj-lt"/>
                <a:ea typeface="+mn-ea"/>
                <a:cs typeface="+mn-cs"/>
              </a:rPr>
              <a:t>And for a good reason, the technology isn’t quite there yet, but after a lot of hard work I was able to solve it.</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giving this talk today?</a:t>
            </a:r>
          </a:p>
          <a:p>
            <a:r>
              <a:rPr lang="en-GB" sz="1100" b="0" i="0" kern="1200" dirty="0">
                <a:solidFill>
                  <a:schemeClr val="accent1"/>
                </a:solidFill>
                <a:effectLst/>
                <a:latin typeface="+mj-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100" b="0" i="0" kern="1200" dirty="0">
                <a:solidFill>
                  <a:schemeClr val="accent1"/>
                </a:solidFill>
                <a:effectLst/>
                <a:latin typeface="+mj-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b="0" noProof="0" dirty="0"/>
          </a:p>
        </p:txBody>
      </p:sp>
      <p:sp>
        <p:nvSpPr>
          <p:cNvPr id="4" name="Date Placeholder 3"/>
          <p:cNvSpPr>
            <a:spLocks noGrp="1"/>
          </p:cNvSpPr>
          <p:nvPr>
            <p:ph type="dt" sz="half" idx="1"/>
          </p:nvPr>
        </p:nvSpPr>
        <p:spPr/>
        <p:txBody>
          <a:bodyPr/>
          <a:lstStyle/>
          <a:p>
            <a:fld id="{820F17F5-7570-41C0-BAAF-1B8A99A8FFC5}" type="datetime1">
              <a:rPr lang="de-DE" smtClean="0"/>
              <a:t>24.09.21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3</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Which can result in badly behaved API providers, as well as monstrous API consumers. </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a:t>
            </a: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outset.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govern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Writing and executing integration tests.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Debugging integration tests failures.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Fixing integration tests.</a:t>
            </a:r>
          </a:p>
          <a:p>
            <a:endParaRPr lang="en-GB" sz="1100" b="0" dirty="0">
              <a:solidFill>
                <a:srgbClr val="70267D"/>
              </a:solidFill>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22242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24.09.21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24.09.21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58</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24.09.21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59</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24.09.21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offering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p>
          <a:p>
            <a:pPr marL="0" indent="0">
              <a:buNone/>
            </a:pPr>
            <a:r>
              <a:rPr lang="en-GB" sz="1100" b="0" i="0" kern="1200" dirty="0">
                <a:solidFill>
                  <a:schemeClr val="tx1"/>
                </a:solidFill>
                <a:effectLst/>
                <a:latin typeface="+mj-lt"/>
                <a:ea typeface="+mn-ea"/>
                <a:cs typeface="+mn-cs"/>
              </a:rPr>
              <a:t>It is a software intermediary that allows two applications to talk to each other.</a:t>
            </a: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pPr marL="0" indent="0">
              <a:buNone/>
            </a:pPr>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When you use an application on your mobile phone, the application connects to the Internet and sends data to a server. </a:t>
            </a:r>
          </a:p>
          <a:p>
            <a:r>
              <a:rPr lang="en-GB" sz="1100" b="0" i="0" kern="1200" dirty="0">
                <a:solidFill>
                  <a:schemeClr val="tx1"/>
                </a:solidFill>
                <a:effectLst/>
                <a:latin typeface="+mj-lt"/>
                <a:ea typeface="+mn-ea"/>
                <a:cs typeface="+mn-cs"/>
              </a:rPr>
              <a:t>The server then retrieves that data, interprets it, performs the necessary actions and sends it back to your phone. </a:t>
            </a:r>
          </a:p>
          <a:p>
            <a:r>
              <a:rPr lang="en-GB" sz="1100" b="0" i="0" kern="1200" dirty="0">
                <a:solidFill>
                  <a:schemeClr val="tx1"/>
                </a:solidFill>
                <a:effectLst/>
                <a:latin typeface="+mj-lt"/>
                <a:ea typeface="+mn-ea"/>
                <a:cs typeface="+mn-cs"/>
              </a:rPr>
              <a:t>The application then interprets that data and presents you with the information you wanted in a readable way. This is what an API is - all of this happens via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system or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want to access another app’s data or functionality.</a:t>
            </a:r>
          </a:p>
          <a:p>
            <a:r>
              <a:rPr lang="en-GB" sz="1100" b="0" i="0" kern="1200" dirty="0">
                <a:solidFill>
                  <a:schemeClr val="tx1"/>
                </a:solidFill>
                <a:effectLst/>
                <a:latin typeface="+mj-lt"/>
                <a:ea typeface="+mn-ea"/>
                <a:cs typeface="+mn-cs"/>
              </a:rPr>
              <a:t>For example,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24.09.21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xml"/><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EF8AE78C-1B0B-4D12-B30A-80A604848CD8}"/>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46" name="Freihandform: Form 45">
            <a:extLst>
              <a:ext uri="{FF2B5EF4-FFF2-40B4-BE49-F238E27FC236}">
                <a16:creationId xmlns:a16="http://schemas.microsoft.com/office/drawing/2014/main" id="{1D7B5784-A01A-4C09-A4D8-90ED6E6F2A20}"/>
              </a:ext>
            </a:extLst>
          </p:cNvPr>
          <p:cNvSpPr/>
          <p:nvPr userDrawn="1"/>
        </p:nvSpPr>
        <p:spPr bwMode="gray">
          <a:xfrm>
            <a:off x="8832304" y="0"/>
            <a:ext cx="3359696" cy="685800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err="1">
              <a:solidFill>
                <a:schemeClr val="tx1"/>
              </a:solidFill>
            </a:endParaRPr>
          </a:p>
        </p:txBody>
      </p:sp>
      <p:sp>
        <p:nvSpPr>
          <p:cNvPr id="4" name="Rechteck 3">
            <a:extLst>
              <a:ext uri="{FF2B5EF4-FFF2-40B4-BE49-F238E27FC236}">
                <a16:creationId xmlns:a16="http://schemas.microsoft.com/office/drawing/2014/main" id="{1947BCD3-995D-4E17-8CE3-881BECA11EA5}"/>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Titel 1"/>
          <p:cNvSpPr>
            <a:spLocks noGrp="1"/>
          </p:cNvSpPr>
          <p:nvPr userDrawn="1">
            <p:ph type="ctrTitle" hasCustomPrompt="1"/>
          </p:nvPr>
        </p:nvSpPr>
        <p:spPr bwMode="gray">
          <a:xfrm>
            <a:off x="552004" y="2493443"/>
            <a:ext cx="6624116" cy="1655478"/>
          </a:xfrm>
        </p:spPr>
        <p:txBody>
          <a:bodyPr anchor="b"/>
          <a:lstStyle>
            <a:lvl1pPr algn="l">
              <a:lnSpc>
                <a:spcPct val="90000"/>
              </a:lnSpc>
              <a:spcBef>
                <a:spcPts val="0"/>
              </a:spcBef>
              <a:defRPr sz="40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userDrawn="1">
            <p:ph type="subTitle" idx="1" hasCustomPrompt="1"/>
          </p:nvPr>
        </p:nvSpPr>
        <p:spPr bwMode="gray">
          <a:xfrm>
            <a:off x="555576" y="4293096"/>
            <a:ext cx="6620108" cy="72008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9pPr>
          </a:lstStyle>
          <a:p>
            <a:r>
              <a:rPr lang="en-US" noProof="0"/>
              <a:t>Department</a:t>
            </a:r>
            <a:br>
              <a:rPr lang="en-US" noProof="0"/>
            </a:br>
            <a:r>
              <a:rPr lang="en-US" noProof="0"/>
              <a:t>Name</a:t>
            </a:r>
          </a:p>
        </p:txBody>
      </p:sp>
      <p:sp>
        <p:nvSpPr>
          <p:cNvPr id="50" name="Textplatzhalter 9">
            <a:extLst>
              <a:ext uri="{FF2B5EF4-FFF2-40B4-BE49-F238E27FC236}">
                <a16:creationId xmlns:a16="http://schemas.microsoft.com/office/drawing/2014/main" id="{3656EE1D-B61E-47A5-9B5C-F55BD7EAF9B1}"/>
              </a:ext>
            </a:extLst>
          </p:cNvPr>
          <p:cNvSpPr>
            <a:spLocks noGrp="1"/>
          </p:cNvSpPr>
          <p:nvPr userDrawn="1">
            <p:ph type="body" sz="quarter" idx="10" hasCustomPrompt="1"/>
          </p:nvPr>
        </p:nvSpPr>
        <p:spPr bwMode="gray">
          <a:xfrm>
            <a:off x="552004" y="5157192"/>
            <a:ext cx="66241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2pPr>
            <a:lvl3pPr marL="0" indent="0" algn="l">
              <a:lnSpc>
                <a:spcPct val="100000"/>
              </a:lnSpc>
              <a:spcBef>
                <a:spcPts val="0"/>
              </a:spcBef>
              <a:spcAft>
                <a:spcPts val="0"/>
              </a:spcAft>
              <a:buNone/>
              <a:defRPr sz="1600" b="0">
                <a:solidFill>
                  <a:schemeClr val="tx1"/>
                </a:solidFill>
                <a:latin typeface="+mn-lt"/>
              </a:defRPr>
            </a:lvl3pPr>
            <a:lvl4pPr marL="0" indent="0" algn="l">
              <a:lnSpc>
                <a:spcPct val="100000"/>
              </a:lnSpc>
              <a:spcBef>
                <a:spcPts val="0"/>
              </a:spcBef>
              <a:spcAft>
                <a:spcPts val="0"/>
              </a:spcAft>
              <a:buNone/>
              <a:defRPr sz="1600" b="0">
                <a:solidFill>
                  <a:schemeClr val="tx1"/>
                </a:solidFill>
                <a:latin typeface="+mn-lt"/>
              </a:defRPr>
            </a:lvl4pPr>
            <a:lvl5pPr marL="0" indent="0" algn="l">
              <a:lnSpc>
                <a:spcPct val="100000"/>
              </a:lnSpc>
              <a:spcBef>
                <a:spcPts val="0"/>
              </a:spcBef>
              <a:spcAft>
                <a:spcPts val="0"/>
              </a:spcAft>
              <a:buNone/>
              <a:defRPr sz="1600" b="0">
                <a:solidFill>
                  <a:schemeClr val="tx1"/>
                </a:solidFill>
                <a:latin typeface="+mn-lt"/>
              </a:defRPr>
            </a:lvl5pPr>
            <a:lvl6pPr marL="0" indent="0" algn="l">
              <a:lnSpc>
                <a:spcPct val="100000"/>
              </a:lnSpc>
              <a:spcBef>
                <a:spcPts val="0"/>
              </a:spcBef>
              <a:spcAft>
                <a:spcPts val="0"/>
              </a:spcAft>
              <a:buNone/>
              <a:defRPr sz="1600" b="0">
                <a:solidFill>
                  <a:schemeClr val="tx1"/>
                </a:solidFill>
                <a:latin typeface="+mn-lt"/>
              </a:defRPr>
            </a:lvl6pPr>
            <a:lvl7pPr marL="0" indent="0" algn="l">
              <a:lnSpc>
                <a:spcPct val="100000"/>
              </a:lnSpc>
              <a:spcBef>
                <a:spcPts val="0"/>
              </a:spcBef>
              <a:spcAft>
                <a:spcPts val="0"/>
              </a:spcAft>
              <a:buNone/>
              <a:defRPr sz="1600" b="0">
                <a:solidFill>
                  <a:schemeClr val="tx1"/>
                </a:solidFill>
                <a:latin typeface="+mn-lt"/>
              </a:defRPr>
            </a:lvl7pPr>
            <a:lvl8pPr marL="0" indent="0" algn="l">
              <a:lnSpc>
                <a:spcPct val="100000"/>
              </a:lnSpc>
              <a:spcBef>
                <a:spcPts val="0"/>
              </a:spcBef>
              <a:spcAft>
                <a:spcPts val="0"/>
              </a:spcAft>
              <a:buNone/>
              <a:defRPr sz="1600" b="0">
                <a:solidFill>
                  <a:schemeClr val="tx1"/>
                </a:solidFill>
                <a:latin typeface="+mn-lt"/>
              </a:defRPr>
            </a:lvl8pPr>
            <a:lvl9pPr marL="0" indent="0" algn="l">
              <a:lnSpc>
                <a:spcPct val="100000"/>
              </a:lnSpc>
              <a:spcBef>
                <a:spcPts val="0"/>
              </a:spcBef>
              <a:spcAft>
                <a:spcPts val="0"/>
              </a:spcAft>
              <a:buNone/>
              <a:defRPr sz="1600" b="0">
                <a:solidFill>
                  <a:schemeClr val="tx1"/>
                </a:solidFill>
                <a:latin typeface="+mn-lt"/>
              </a:defRPr>
            </a:lvl9pPr>
          </a:lstStyle>
          <a:p>
            <a:pPr lvl="0"/>
            <a:r>
              <a:rPr lang="en-US" noProof="0"/>
              <a:t>Location, xx. Month 20xx</a:t>
            </a:r>
          </a:p>
        </p:txBody>
      </p:sp>
      <p:pic>
        <p:nvPicPr>
          <p:cNvPr id="10" name="Grafik 9">
            <a:extLst>
              <a:ext uri="{FF2B5EF4-FFF2-40B4-BE49-F238E27FC236}">
                <a16:creationId xmlns:a16="http://schemas.microsoft.com/office/drawing/2014/main" id="{DD797C8A-2094-4F3E-9159-F33A4922E4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96613405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2715725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24"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11376025"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p:txBody>
          <a:bodyPr/>
          <a:lstStyle>
            <a:lvl1pPr>
              <a:lnSpc>
                <a:spcPct val="95000"/>
              </a:lnSpc>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p:txBody>
          <a:bodyPr/>
          <a:lstStyle/>
          <a:p>
            <a:r>
              <a:rPr lang="de-DE" noProof="0"/>
              <a:t>|  29.09.2021  |</a:t>
            </a:r>
            <a:endParaRPr lang="en-US" noProof="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p:txBody>
          <a:bodyPr/>
          <a:lstStyle/>
          <a:p>
            <a:r>
              <a:rPr lang="en-US" noProof="0"/>
              <a:t>SITCONstruct</a:t>
            </a:r>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p:txBody>
          <a:bodyPr/>
          <a:lstStyle/>
          <a:p>
            <a:pPr algn="r"/>
            <a:fld id="{8CFDFCC3-8B40-4EE5-B231-005F2F1C6A68}" type="slidenum">
              <a:rPr lang="en-US" noProof="0" smtClean="0"/>
              <a:pPr algn="r"/>
              <a:t>‹#›</a:t>
            </a:fld>
            <a:endParaRPr lang="en-US" noProof="0"/>
          </a:p>
        </p:txBody>
      </p:sp>
      <p:pic>
        <p:nvPicPr>
          <p:cNvPr id="11" name="Grafik 10">
            <a:extLst>
              <a:ext uri="{FF2B5EF4-FFF2-40B4-BE49-F238E27FC236}">
                <a16:creationId xmlns:a16="http://schemas.microsoft.com/office/drawing/2014/main" id="{A9F57374-1F84-4840-9294-070CD7D524F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6312632"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8BB6C62A-E079-40D3-9900-AD05955568B0}"/>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096DB7C3-448B-4970-8D81-B174ACDAD671}"/>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18C8EEE5-C73E-4949-9558-925705DB92BF}"/>
              </a:ext>
            </a:extLst>
          </p:cNvPr>
          <p:cNvSpPr>
            <a:spLocks noGrp="1"/>
          </p:cNvSpPr>
          <p:nvPr>
            <p:ph type="dt" sz="half" idx="19"/>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33730D0C-2B14-41EF-A85E-42D2CBE73CC1}"/>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A37B9F1A-139F-48AE-A42A-3A38756867A2}"/>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9339B6A6-F8C0-435E-8077-DD34169A0E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755685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6792"/>
            <a:ext cx="3527424"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4367213" y="1557213"/>
            <a:ext cx="3456980"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1" name="Inhaltsplatzhalter 2">
            <a:extLst>
              <a:ext uri="{FF2B5EF4-FFF2-40B4-BE49-F238E27FC236}">
                <a16:creationId xmlns:a16="http://schemas.microsoft.com/office/drawing/2014/main" id="{EC89F919-1B13-4706-A895-5230C18E4967}"/>
              </a:ext>
            </a:extLst>
          </p:cNvPr>
          <p:cNvSpPr>
            <a:spLocks noGrp="1"/>
          </p:cNvSpPr>
          <p:nvPr>
            <p:ph sz="half" idx="19" hasCustomPrompt="1"/>
          </p:nvPr>
        </p:nvSpPr>
        <p:spPr bwMode="gray">
          <a:xfrm>
            <a:off x="8256240" y="1557338"/>
            <a:ext cx="3528392"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F9D22048-BEBC-426E-A278-D4D79DE0D712}"/>
              </a:ext>
            </a:extLst>
          </p:cNvPr>
          <p:cNvSpPr>
            <a:spLocks noGrp="1"/>
          </p:cNvSpPr>
          <p:nvPr>
            <p:ph type="title" hasCustomPrompt="1"/>
          </p:nvPr>
        </p:nvSpPr>
        <p:spPr bwMode="gray"/>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F50C4900-737E-423F-9ADD-3A961D701C0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AE77174B-6F72-4E3E-B2CB-EED5C06DC3BA}"/>
              </a:ext>
            </a:extLst>
          </p:cNvPr>
          <p:cNvSpPr>
            <a:spLocks noGrp="1"/>
          </p:cNvSpPr>
          <p:nvPr>
            <p:ph type="dt" sz="half" idx="20"/>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1A96C1FB-5430-441E-B46A-08C882B117F5}"/>
              </a:ext>
            </a:extLst>
          </p:cNvPr>
          <p:cNvSpPr>
            <a:spLocks noGrp="1"/>
          </p:cNvSpPr>
          <p:nvPr>
            <p:ph type="ftr" sz="quarter" idx="21"/>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3BAD2DB8-9E89-4151-A2C4-EF828A95A041}"/>
              </a:ext>
            </a:extLst>
          </p:cNvPr>
          <p:cNvSpPr>
            <a:spLocks noGrp="1"/>
          </p:cNvSpPr>
          <p:nvPr>
            <p:ph type="sldNum" sz="quarter" idx="22"/>
          </p:nvPr>
        </p:nvSpPr>
        <p:spPr/>
        <p:txBody>
          <a:bodyPr/>
          <a:lstStyle/>
          <a:p>
            <a:pPr algn="r"/>
            <a:fld id="{8CFDFCC3-8B40-4EE5-B231-005F2F1C6A68}" type="slidenum">
              <a:rPr lang="de-DE" smtClean="0"/>
              <a:pPr algn="r"/>
              <a:t>‹#›</a:t>
            </a:fld>
            <a:endParaRPr lang="de-DE" dirty="0"/>
          </a:p>
        </p:txBody>
      </p:sp>
      <p:pic>
        <p:nvPicPr>
          <p:cNvPr id="12" name="Grafik 11">
            <a:extLst>
              <a:ext uri="{FF2B5EF4-FFF2-40B4-BE49-F238E27FC236}">
                <a16:creationId xmlns:a16="http://schemas.microsoft.com/office/drawing/2014/main" id="{B96041C7-8BC6-4E8F-9D2D-601FFF5B94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3141241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8256239" y="0"/>
            <a:ext cx="39357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7416204"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7416824"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3" name="Titel 2">
            <a:extLst>
              <a:ext uri="{FF2B5EF4-FFF2-40B4-BE49-F238E27FC236}">
                <a16:creationId xmlns:a16="http://schemas.microsoft.com/office/drawing/2014/main" id="{C25C4D34-0D4B-4A6A-A6C5-252B19CA1A30}"/>
              </a:ext>
            </a:extLst>
          </p:cNvPr>
          <p:cNvSpPr>
            <a:spLocks noGrp="1"/>
          </p:cNvSpPr>
          <p:nvPr>
            <p:ph type="title" hasCustomPrompt="1"/>
          </p:nvPr>
        </p:nvSpPr>
        <p:spPr bwMode="gray">
          <a:xfrm>
            <a:off x="407368" y="332656"/>
            <a:ext cx="7416824" cy="455976"/>
          </a:xfrm>
        </p:spPr>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408632" y="815122"/>
            <a:ext cx="741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9" name="Datumsplatzhalter 8">
            <a:extLst>
              <a:ext uri="{FF2B5EF4-FFF2-40B4-BE49-F238E27FC236}">
                <a16:creationId xmlns:a16="http://schemas.microsoft.com/office/drawing/2014/main" id="{28422055-E1F2-4E64-9A55-1F42C0F87BF3}"/>
              </a:ext>
            </a:extLst>
          </p:cNvPr>
          <p:cNvSpPr>
            <a:spLocks noGrp="1"/>
          </p:cNvSpPr>
          <p:nvPr>
            <p:ph type="dt" sz="half" idx="15"/>
          </p:nvPr>
        </p:nvSpPr>
        <p:spPr/>
        <p:txBody>
          <a:bodyPr/>
          <a:lstStyle/>
          <a:p>
            <a:r>
              <a:rPr lang="de-DE"/>
              <a:t>|  29.09.2021  |</a:t>
            </a:r>
            <a:endParaRPr lang="de-DE" dirty="0"/>
          </a:p>
        </p:txBody>
      </p:sp>
      <p:sp>
        <p:nvSpPr>
          <p:cNvPr id="11" name="Fußzeilenplatzhalter 10">
            <a:extLst>
              <a:ext uri="{FF2B5EF4-FFF2-40B4-BE49-F238E27FC236}">
                <a16:creationId xmlns:a16="http://schemas.microsoft.com/office/drawing/2014/main" id="{983928CB-D0FA-487F-83EF-33F2CB6F7B51}"/>
              </a:ext>
            </a:extLst>
          </p:cNvPr>
          <p:cNvSpPr>
            <a:spLocks noGrp="1"/>
          </p:cNvSpPr>
          <p:nvPr>
            <p:ph type="ftr" sz="quarter" idx="16"/>
          </p:nvPr>
        </p:nvSpPr>
        <p:spPr/>
        <p:txBody>
          <a:bodyPr/>
          <a:lstStyle/>
          <a:p>
            <a:r>
              <a:rPr lang="de-DE"/>
              <a:t>SITCONstruct</a:t>
            </a:r>
            <a:endParaRPr lang="de-DE" dirty="0"/>
          </a:p>
        </p:txBody>
      </p:sp>
      <p:sp>
        <p:nvSpPr>
          <p:cNvPr id="14" name="Foliennummernplatzhalter 13">
            <a:extLst>
              <a:ext uri="{FF2B5EF4-FFF2-40B4-BE49-F238E27FC236}">
                <a16:creationId xmlns:a16="http://schemas.microsoft.com/office/drawing/2014/main" id="{9B7D31C6-CCA0-481A-B51E-AAAD387EAA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5" name="Grafik 14">
            <a:extLst>
              <a:ext uri="{FF2B5EF4-FFF2-40B4-BE49-F238E27FC236}">
                <a16:creationId xmlns:a16="http://schemas.microsoft.com/office/drawing/2014/main" id="{FAB8BA76-BB44-4DC8-8DA8-7331DEB345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92964472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grafische Bühne 1/2">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15C34BC-9550-479A-8EB8-445796C5143D}"/>
              </a:ext>
            </a:extLst>
          </p:cNvPr>
          <p:cNvGraphicFramePr>
            <a:graphicFrameLocks noChangeAspect="1"/>
          </p:cNvGraphicFramePr>
          <p:nvPr userDrawn="1">
            <p:custDataLst>
              <p:tags r:id="rId2"/>
            </p:custDataLst>
            <p:extLst>
              <p:ext uri="{D42A27DB-BD31-4B8C-83A1-F6EECF244321}">
                <p14:modId xmlns:p14="http://schemas.microsoft.com/office/powerpoint/2010/main" val="232213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48"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04ECF5D8-597F-433C-8071-7F63B641BBB2}"/>
              </a:ext>
            </a:extLst>
          </p:cNvPr>
          <p:cNvSpPr/>
          <p:nvPr userDrawn="1"/>
        </p:nvSpPr>
        <p:spPr bwMode="gray">
          <a:xfrm>
            <a:off x="6311900" y="0"/>
            <a:ext cx="58800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5471987"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547260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Titel 8">
            <a:extLst>
              <a:ext uri="{FF2B5EF4-FFF2-40B4-BE49-F238E27FC236}">
                <a16:creationId xmlns:a16="http://schemas.microsoft.com/office/drawing/2014/main" id="{67CD3000-F673-4FB4-9DDE-8F74EE19346C}"/>
              </a:ext>
            </a:extLst>
          </p:cNvPr>
          <p:cNvSpPr>
            <a:spLocks noGrp="1"/>
          </p:cNvSpPr>
          <p:nvPr>
            <p:ph type="title" hasCustomPrompt="1"/>
          </p:nvPr>
        </p:nvSpPr>
        <p:spPr bwMode="gray">
          <a:xfrm>
            <a:off x="407988" y="332656"/>
            <a:ext cx="5471988" cy="455976"/>
          </a:xfrm>
        </p:spPr>
        <p:txBody>
          <a:bodyPr/>
          <a:lstStyle/>
          <a:p>
            <a:r>
              <a:rPr lang="en-US" noProof="0"/>
              <a:t>Edit master title format </a:t>
            </a:r>
          </a:p>
        </p:txBody>
      </p:sp>
      <p:sp>
        <p:nvSpPr>
          <p:cNvPr id="12" name="Textplatzhalter 9">
            <a:extLst>
              <a:ext uri="{FF2B5EF4-FFF2-40B4-BE49-F238E27FC236}">
                <a16:creationId xmlns:a16="http://schemas.microsoft.com/office/drawing/2014/main" id="{F1CF5AEF-D7C5-4A0F-B1F1-B3E1C576064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a:p>
            <a:pPr lvl="1"/>
            <a:endParaRPr lang="de-DE" dirty="0"/>
          </a:p>
        </p:txBody>
      </p:sp>
      <p:sp>
        <p:nvSpPr>
          <p:cNvPr id="6" name="Datumsplatzhalter 5">
            <a:extLst>
              <a:ext uri="{FF2B5EF4-FFF2-40B4-BE49-F238E27FC236}">
                <a16:creationId xmlns:a16="http://schemas.microsoft.com/office/drawing/2014/main" id="{2816643A-8F5C-436B-89FB-0565B4DE2107}"/>
              </a:ext>
            </a:extLst>
          </p:cNvPr>
          <p:cNvSpPr>
            <a:spLocks noGrp="1"/>
          </p:cNvSpPr>
          <p:nvPr>
            <p:ph type="dt" sz="half" idx="15"/>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D3DC7872-B1DC-4867-883F-8371C8970754}"/>
              </a:ext>
            </a:extLst>
          </p:cNvPr>
          <p:cNvSpPr>
            <a:spLocks noGrp="1"/>
          </p:cNvSpPr>
          <p:nvPr>
            <p:ph type="ftr" sz="quarter" idx="16"/>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0664465-3125-4705-B5E0-5C7CDA64AB4C}"/>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81349669-3D62-4C50-A24D-4C529518CC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396997680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9889991-D7C3-47DC-A0E7-496256CBD902}"/>
              </a:ext>
            </a:extLst>
          </p:cNvPr>
          <p:cNvGraphicFramePr>
            <a:graphicFrameLocks noChangeAspect="1"/>
          </p:cNvGraphicFramePr>
          <p:nvPr userDrawn="1">
            <p:custDataLst>
              <p:tags r:id="rId2"/>
            </p:custDataLst>
            <p:extLst>
              <p:ext uri="{D42A27DB-BD31-4B8C-83A1-F6EECF244321}">
                <p14:modId xmlns:p14="http://schemas.microsoft.com/office/powerpoint/2010/main" val="3737635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96"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7">
            <a:extLst>
              <a:ext uri="{FF2B5EF4-FFF2-40B4-BE49-F238E27FC236}">
                <a16:creationId xmlns:a16="http://schemas.microsoft.com/office/drawing/2014/main" id="{773FAEC6-8B23-4327-9DFE-B48C2DF8AAD6}"/>
              </a:ext>
            </a:extLst>
          </p:cNvPr>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6" name="Titel 5">
            <a:extLst>
              <a:ext uri="{FF2B5EF4-FFF2-40B4-BE49-F238E27FC236}">
                <a16:creationId xmlns:a16="http://schemas.microsoft.com/office/drawing/2014/main" id="{9C26CE14-4DBD-4CA6-859D-9AEFC308E827}"/>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5F07166E-D4A4-48C3-9A15-5CC337FDB68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BBB1F0AD-06F8-46F2-9AC1-E29E2DA25F49}"/>
              </a:ext>
            </a:extLst>
          </p:cNvPr>
          <p:cNvSpPr>
            <a:spLocks noGrp="1"/>
          </p:cNvSpPr>
          <p:nvPr>
            <p:ph type="dt" sz="half" idx="15"/>
          </p:nvPr>
        </p:nvSpPr>
        <p:spPr/>
        <p:txBody>
          <a:bodyPr/>
          <a:lstStyle/>
          <a:p>
            <a:r>
              <a:rPr lang="de-DE"/>
              <a:t>|  29.09.2021  |</a:t>
            </a:r>
            <a:endParaRPr lang="de-DE" dirty="0"/>
          </a:p>
        </p:txBody>
      </p:sp>
      <p:sp>
        <p:nvSpPr>
          <p:cNvPr id="8" name="Fußzeilenplatzhalter 7">
            <a:extLst>
              <a:ext uri="{FF2B5EF4-FFF2-40B4-BE49-F238E27FC236}">
                <a16:creationId xmlns:a16="http://schemas.microsoft.com/office/drawing/2014/main" id="{30E29E2E-F89D-4241-8132-D1F3413BED31}"/>
              </a:ext>
            </a:extLst>
          </p:cNvPr>
          <p:cNvSpPr>
            <a:spLocks noGrp="1"/>
          </p:cNvSpPr>
          <p:nvPr>
            <p:ph type="ftr" sz="quarter" idx="16"/>
          </p:nvPr>
        </p:nvSpPr>
        <p:spPr/>
        <p:txBody>
          <a:bodyPr/>
          <a:lstStyle/>
          <a:p>
            <a:r>
              <a:rPr lang="de-DE"/>
              <a:t>SITCONstruct</a:t>
            </a:r>
            <a:endParaRPr lang="de-DE" dirty="0"/>
          </a:p>
        </p:txBody>
      </p:sp>
      <p:sp>
        <p:nvSpPr>
          <p:cNvPr id="9" name="Foliennummernplatzhalter 8">
            <a:extLst>
              <a:ext uri="{FF2B5EF4-FFF2-40B4-BE49-F238E27FC236}">
                <a16:creationId xmlns:a16="http://schemas.microsoft.com/office/drawing/2014/main" id="{58C7911D-5963-40C0-B3F0-D81006ACFDE0}"/>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0" name="Grafik 9">
            <a:extLst>
              <a:ext uri="{FF2B5EF4-FFF2-40B4-BE49-F238E27FC236}">
                <a16:creationId xmlns:a16="http://schemas.microsoft.com/office/drawing/2014/main" id="{91C78271-A1C5-4A1A-BE2D-A29314B2FA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0" y="0"/>
            <a:ext cx="12191999" cy="68580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Tree>
    <p:extLst>
      <p:ext uri="{BB962C8B-B14F-4D97-AF65-F5344CB8AC3E}">
        <p14:creationId xmlns:p14="http://schemas.microsoft.com/office/powerpoint/2010/main" val="6246962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und ein Bi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608"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10">
            <a:extLst>
              <a:ext uri="{FF2B5EF4-FFF2-40B4-BE49-F238E27FC236}">
                <a16:creationId xmlns:a16="http://schemas.microsoft.com/office/drawing/2014/main" id="{2490BACD-2229-4AF3-A1D0-9FB8C6A21F14}"/>
              </a:ext>
            </a:extLst>
          </p:cNvPr>
          <p:cNvSpPr>
            <a:spLocks noGrp="1"/>
          </p:cNvSpPr>
          <p:nvPr>
            <p:ph type="pic" sz="quarter" idx="11" hasCustomPrompt="1"/>
          </p:nvPr>
        </p:nvSpPr>
        <p:spPr bwMode="gray">
          <a:xfrm>
            <a:off x="6312024" y="0"/>
            <a:ext cx="5879976" cy="6858000"/>
          </a:xfrm>
          <a:custGeom>
            <a:avLst/>
            <a:gdLst>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593280 w 5879976"/>
              <a:gd name="connsiteY4" fmla="*/ 3428999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82180 w 5879976"/>
              <a:gd name="connsiteY4" fmla="*/ 3428999 h 6858000"/>
              <a:gd name="connsiteX5" fmla="*/ 1 w 5879976"/>
              <a:gd name="connsiteY5" fmla="*/ 0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72655 w 5879976"/>
              <a:gd name="connsiteY4" fmla="*/ 3435349 h 6858000"/>
              <a:gd name="connsiteX5" fmla="*/ 1 w 58799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9976" h="6858000">
                <a:moveTo>
                  <a:pt x="1" y="0"/>
                </a:moveTo>
                <a:lnTo>
                  <a:pt x="5879976" y="0"/>
                </a:lnTo>
                <a:lnTo>
                  <a:pt x="5879976" y="6858000"/>
                </a:lnTo>
                <a:lnTo>
                  <a:pt x="0" y="6858000"/>
                </a:lnTo>
                <a:lnTo>
                  <a:pt x="1672655" y="3435349"/>
                </a:lnTo>
                <a:cubicBezTo>
                  <a:pt x="1141562" y="2292349"/>
                  <a:pt x="531094" y="1143000"/>
                  <a:pt x="1" y="0"/>
                </a:cubicBezTo>
                <a:close/>
              </a:path>
            </a:pathLst>
          </a:custGeom>
          <a:solidFill>
            <a:schemeClr val="bg1">
              <a:lumMod val="95000"/>
            </a:schemeClr>
          </a:solidFill>
        </p:spPr>
        <p:txBody>
          <a:bodyPr wrap="square" tIns="0" bIns="864000" anchor="ctr">
            <a:noAutofit/>
          </a:bodyPr>
          <a:lstStyle>
            <a:lvl1pPr marL="0" indent="0" algn="ctr">
              <a:spcBef>
                <a:spcPts val="0"/>
              </a:spcBef>
              <a:spcAft>
                <a:spcPts val="0"/>
              </a:spcAft>
              <a:buFont typeface="Arial" panose="020B0604020202020204" pitchFamily="34" charset="0"/>
              <a:buNone/>
              <a:defRPr sz="1200" b="0">
                <a:solidFill>
                  <a:schemeClr val="tx1"/>
                </a:solidFill>
                <a:latin typeface="+mn-lt"/>
              </a:defRPr>
            </a:lvl1pPr>
            <a:lvl2pPr marL="0" indent="0" algn="ctr">
              <a:spcBef>
                <a:spcPts val="0"/>
              </a:spcBef>
              <a:spcAft>
                <a:spcPts val="0"/>
              </a:spcAft>
              <a:buFont typeface="Arial" panose="020B0604020202020204" pitchFamily="34" charset="0"/>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8BE99A-D79E-410F-82B8-086DDD8C679F}"/>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D39B8FDB-812C-4286-8375-92CE868D5CE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DF99FD07-3567-46C0-868E-F5F5F0C8CDEA}"/>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B3C5600-7754-4C08-9449-8148102E4672}"/>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D8B95E25-568F-4B3A-8BB1-8F0ED3DE4C65}"/>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2736997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und zw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5760914"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AD05F2-EDC0-4B09-8BC9-593B046E6A04}"/>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F4252F69-3942-4D54-8486-E8FD34D26BD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56F1C1A7-A3D9-477E-B18C-57E88B4DA7BC}"/>
              </a:ext>
            </a:extLst>
          </p:cNvPr>
          <p:cNvSpPr>
            <a:spLocks noGrp="1"/>
          </p:cNvSpPr>
          <p:nvPr>
            <p:ph type="dt" sz="half" idx="19"/>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4C582C78-E44C-4393-A8F4-2578ED15306C}"/>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545922B-410F-4689-A48A-48FC51A5026C}"/>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38169827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dr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2952328"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9FB83DFD-5A5B-4FEC-89F4-CBBAD40D2173}"/>
              </a:ext>
            </a:extLst>
          </p:cNvPr>
          <p:cNvSpPr>
            <a:spLocks noGrp="1"/>
          </p:cNvSpPr>
          <p:nvPr>
            <p:ph type="pic" sz="quarter" idx="22" hasCustomPrompt="1"/>
          </p:nvPr>
        </p:nvSpPr>
        <p:spPr bwMode="gray">
          <a:xfrm>
            <a:off x="9409113" y="115888"/>
            <a:ext cx="2663825" cy="3313112"/>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3C0CB03-62FB-487C-A92A-E57DE4A583BB}"/>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7" name="Textplatzhalter 9">
            <a:extLst>
              <a:ext uri="{FF2B5EF4-FFF2-40B4-BE49-F238E27FC236}">
                <a16:creationId xmlns:a16="http://schemas.microsoft.com/office/drawing/2014/main" id="{E03E884F-CF0A-4875-A30B-357B7D9C19FF}"/>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17D31FB2-31DF-419A-B820-49E1558BC445}"/>
              </a:ext>
            </a:extLst>
          </p:cNvPr>
          <p:cNvSpPr>
            <a:spLocks noGrp="1"/>
          </p:cNvSpPr>
          <p:nvPr>
            <p:ph type="dt" sz="half" idx="23"/>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922E8121-2F88-4430-901A-7B8EE8383E8D}"/>
              </a:ext>
            </a:extLst>
          </p:cNvPr>
          <p:cNvSpPr>
            <a:spLocks noGrp="1"/>
          </p:cNvSpPr>
          <p:nvPr>
            <p:ph type="ftr" sz="quarter" idx="24"/>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25A90FA8-ED3C-4FDC-8C37-C92DD2B9886B}"/>
              </a:ext>
            </a:extLst>
          </p:cNvPr>
          <p:cNvSpPr>
            <a:spLocks noGrp="1"/>
          </p:cNvSpPr>
          <p:nvPr>
            <p:ph type="sldNum" sz="quarter" idx="25"/>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9334687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622F203-578A-4D97-96FF-943751D2F25D}"/>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879" y="2205410"/>
            <a:ext cx="5759987" cy="1656000"/>
          </a:xfrm>
        </p:spPr>
        <p:txBody>
          <a:bodyPr anchor="b"/>
          <a:lstStyle>
            <a:lvl1pPr algn="l">
              <a:lnSpc>
                <a:spcPct val="90000"/>
              </a:lnSpc>
              <a:spcBef>
                <a:spcPts val="0"/>
              </a:spcBef>
              <a:defRPr sz="3600" b="1" i="0">
                <a:solidFill>
                  <a:schemeClr val="bg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60" y="4005064"/>
            <a:ext cx="5760640"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9" y="4869160"/>
            <a:ext cx="5759852"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53CAF7F5-1DBF-4866-AB1F-5D6E772D3233}"/>
              </a:ext>
            </a:extLst>
          </p:cNvPr>
          <p:cNvSpPr/>
          <p:nvPr userDrawn="1"/>
        </p:nvSpPr>
        <p:spPr bwMode="gray">
          <a:xfrm>
            <a:off x="551880"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13" name="Bildplatzhalter 14">
            <a:extLst>
              <a:ext uri="{FF2B5EF4-FFF2-40B4-BE49-F238E27FC236}">
                <a16:creationId xmlns:a16="http://schemas.microsoft.com/office/drawing/2014/main" id="{A8B6AE25-2B78-441A-98E8-3EFC1CCA73E9}"/>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bg2"/>
          </a:solidFill>
        </p:spPr>
        <p:txBody>
          <a:bodyPr wrap="square">
            <a:noAutofit/>
          </a:bodyPr>
          <a:lstStyle>
            <a:lvl1pPr>
              <a:defRPr/>
            </a:lvl1pPr>
          </a:lstStyle>
          <a:p>
            <a:r>
              <a:rPr lang="en-US" dirty="0"/>
              <a:t> </a:t>
            </a:r>
          </a:p>
        </p:txBody>
      </p:sp>
      <p:pic>
        <p:nvPicPr>
          <p:cNvPr id="9" name="Grafik 8">
            <a:extLst>
              <a:ext uri="{FF2B5EF4-FFF2-40B4-BE49-F238E27FC236}">
                <a16:creationId xmlns:a16="http://schemas.microsoft.com/office/drawing/2014/main" id="{0E6AE680-3ECD-412F-AA87-A1E2C4D06B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51528846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drei Bilder 1/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720CC2A-69E5-4868-B716-9775A7ECA18A}"/>
              </a:ext>
            </a:extLst>
          </p:cNvPr>
          <p:cNvGraphicFramePr>
            <a:graphicFrameLocks noChangeAspect="1"/>
          </p:cNvGraphicFramePr>
          <p:nvPr userDrawn="1">
            <p:custDataLst>
              <p:tags r:id="rId2"/>
            </p:custDataLst>
            <p:extLst>
              <p:ext uri="{D42A27DB-BD31-4B8C-83A1-F6EECF244321}">
                <p14:modId xmlns:p14="http://schemas.microsoft.com/office/powerpoint/2010/main" val="1212799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17"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7" y="6093296"/>
            <a:ext cx="7417421"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8256588" y="1557338"/>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8256588" y="3073669"/>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1DBD824E-7BD9-42EB-A741-717B9ED9C6AC}"/>
              </a:ext>
            </a:extLst>
          </p:cNvPr>
          <p:cNvSpPr>
            <a:spLocks noGrp="1"/>
          </p:cNvSpPr>
          <p:nvPr>
            <p:ph type="pic" sz="quarter" idx="22" hasCustomPrompt="1"/>
          </p:nvPr>
        </p:nvSpPr>
        <p:spPr bwMode="gray">
          <a:xfrm>
            <a:off x="8256588" y="4590000"/>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7" name="Inhaltsplatzhalter 2">
            <a:extLst>
              <a:ext uri="{FF2B5EF4-FFF2-40B4-BE49-F238E27FC236}">
                <a16:creationId xmlns:a16="http://schemas.microsoft.com/office/drawing/2014/main" id="{0C8C35B0-D28C-470A-9370-CD75020BFE3D}"/>
              </a:ext>
            </a:extLst>
          </p:cNvPr>
          <p:cNvSpPr>
            <a:spLocks noGrp="1"/>
          </p:cNvSpPr>
          <p:nvPr>
            <p:ph sz="half" idx="23" hasCustomPrompt="1"/>
          </p:nvPr>
        </p:nvSpPr>
        <p:spPr bwMode="gray">
          <a:xfrm>
            <a:off x="407989" y="3081913"/>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9" name="Inhaltsplatzhalter 2">
            <a:extLst>
              <a:ext uri="{FF2B5EF4-FFF2-40B4-BE49-F238E27FC236}">
                <a16:creationId xmlns:a16="http://schemas.microsoft.com/office/drawing/2014/main" id="{34C99758-AEB9-4B74-A583-4F20E16B1F20}"/>
              </a:ext>
            </a:extLst>
          </p:cNvPr>
          <p:cNvSpPr>
            <a:spLocks noGrp="1"/>
          </p:cNvSpPr>
          <p:nvPr>
            <p:ph sz="half" idx="24" hasCustomPrompt="1"/>
          </p:nvPr>
        </p:nvSpPr>
        <p:spPr bwMode="gray">
          <a:xfrm>
            <a:off x="407989" y="4606488"/>
            <a:ext cx="7416799"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Titel 5">
            <a:extLst>
              <a:ext uri="{FF2B5EF4-FFF2-40B4-BE49-F238E27FC236}">
                <a16:creationId xmlns:a16="http://schemas.microsoft.com/office/drawing/2014/main" id="{03A7B327-7039-4FEF-BCD3-A776D61F74BB}"/>
              </a:ext>
            </a:extLst>
          </p:cNvPr>
          <p:cNvSpPr>
            <a:spLocks noGrp="1"/>
          </p:cNvSpPr>
          <p:nvPr>
            <p:ph type="title" hasCustomPrompt="1"/>
          </p:nvPr>
        </p:nvSpPr>
        <p:spPr bwMode="gray">
          <a:xfrm>
            <a:off x="407367" y="332656"/>
            <a:ext cx="11376645" cy="455976"/>
          </a:xfrm>
        </p:spPr>
        <p:txBody>
          <a:bodyPr/>
          <a:lstStyle/>
          <a:p>
            <a:r>
              <a:rPr lang="en-US" dirty="0"/>
              <a:t>Edit master title format </a:t>
            </a:r>
            <a:endParaRPr lang="de-DE" dirty="0"/>
          </a:p>
        </p:txBody>
      </p:sp>
      <p:sp>
        <p:nvSpPr>
          <p:cNvPr id="20" name="Textplatzhalter 9">
            <a:extLst>
              <a:ext uri="{FF2B5EF4-FFF2-40B4-BE49-F238E27FC236}">
                <a16:creationId xmlns:a16="http://schemas.microsoft.com/office/drawing/2014/main" id="{C34650D0-58A9-4AD9-B04B-15F140A91FC2}"/>
              </a:ext>
            </a:extLst>
          </p:cNvPr>
          <p:cNvSpPr>
            <a:spLocks noGrp="1"/>
          </p:cNvSpPr>
          <p:nvPr>
            <p:ph type="body" sz="quarter" idx="14" hasCustomPrompt="1"/>
          </p:nvPr>
        </p:nvSpPr>
        <p:spPr bwMode="gray">
          <a:xfrm>
            <a:off x="408631" y="815122"/>
            <a:ext cx="11375381"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F4FA8FF0-F325-42FC-9815-1869D8055031}"/>
              </a:ext>
            </a:extLst>
          </p:cNvPr>
          <p:cNvSpPr>
            <a:spLocks noGrp="1"/>
          </p:cNvSpPr>
          <p:nvPr>
            <p:ph type="dt" sz="half" idx="2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F9E60EEF-E31B-4D8F-91E0-1D94553A4CAF}"/>
              </a:ext>
            </a:extLst>
          </p:cNvPr>
          <p:cNvSpPr>
            <a:spLocks noGrp="1"/>
          </p:cNvSpPr>
          <p:nvPr>
            <p:ph type="ftr" sz="quarter" idx="2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C754FD5A-A0BA-4560-B1CD-C8300B4D55D6}"/>
              </a:ext>
            </a:extLst>
          </p:cNvPr>
          <p:cNvSpPr>
            <a:spLocks noGrp="1"/>
          </p:cNvSpPr>
          <p:nvPr>
            <p:ph type="sldNum" sz="quarter" idx="2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9894443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mit Inhalt">
    <p:spTree>
      <p:nvGrpSpPr>
        <p:cNvPr id="1" name=""/>
        <p:cNvGrpSpPr/>
        <p:nvPr/>
      </p:nvGrpSpPr>
      <p:grpSpPr>
        <a:xfrm>
          <a:off x="0" y="0"/>
          <a:ext cx="0" cy="0"/>
          <a:chOff x="0" y="0"/>
          <a:chExt cx="0" cy="0"/>
        </a:xfrm>
      </p:grpSpPr>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4367213" y="4005064"/>
            <a:ext cx="3457575"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8256588" y="4005064"/>
            <a:ext cx="3527423"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90" y="4005064"/>
            <a:ext cx="3527424"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85294"/>
            <a:ext cx="11376022" cy="224002"/>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3"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4223793" y="1556792"/>
            <a:ext cx="3744416"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8124000"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32DBD2C-309A-4CD1-AF4F-1A474F6346EB}"/>
              </a:ext>
            </a:extLst>
          </p:cNvPr>
          <p:cNvSpPr>
            <a:spLocks noGrp="1"/>
          </p:cNvSpPr>
          <p:nvPr>
            <p:ph type="title" hasCustomPrompt="1"/>
          </p:nvPr>
        </p:nvSpPr>
        <p:spPr bwMode="gray"/>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3D89C1AA-30ED-4138-885A-3F45EE066FEC}"/>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050E2C63-99DD-43DA-8E33-21261E3B61C6}"/>
              </a:ext>
            </a:extLst>
          </p:cNvPr>
          <p:cNvSpPr>
            <a:spLocks noGrp="1"/>
          </p:cNvSpPr>
          <p:nvPr>
            <p:ph type="dt" sz="half" idx="22"/>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0E36DBB-72D9-4FAF-B486-28BBFA447220}"/>
              </a:ext>
            </a:extLst>
          </p:cNvPr>
          <p:cNvSpPr>
            <a:spLocks noGrp="1"/>
          </p:cNvSpPr>
          <p:nvPr>
            <p:ph type="ftr" sz="quarter" idx="23"/>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FECB9ED8-D1B3-40CD-993A-1F09F04DC957}"/>
              </a:ext>
            </a:extLst>
          </p:cNvPr>
          <p:cNvSpPr>
            <a:spLocks noGrp="1"/>
          </p:cNvSpPr>
          <p:nvPr>
            <p:ph type="sldNum" sz="quarter" idx="24"/>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9472524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mit Inhalt">
    <p:spTree>
      <p:nvGrpSpPr>
        <p:cNvPr id="1" name=""/>
        <p:cNvGrpSpPr/>
        <p:nvPr/>
      </p:nvGrpSpPr>
      <p:grpSpPr>
        <a:xfrm>
          <a:off x="0" y="0"/>
          <a:ext cx="0" cy="0"/>
          <a:chOff x="0" y="0"/>
          <a:chExt cx="0" cy="0"/>
        </a:xfrm>
      </p:grpSpPr>
      <p:sp>
        <p:nvSpPr>
          <p:cNvPr id="24" name="Inhaltsplatzhalter 2">
            <a:extLst>
              <a:ext uri="{FF2B5EF4-FFF2-40B4-BE49-F238E27FC236}">
                <a16:creationId xmlns:a16="http://schemas.microsoft.com/office/drawing/2014/main" id="{8AAAFE53-B217-4863-83D4-FC060BAB860C}"/>
              </a:ext>
            </a:extLst>
          </p:cNvPr>
          <p:cNvSpPr>
            <a:spLocks noGrp="1"/>
          </p:cNvSpPr>
          <p:nvPr>
            <p:ph sz="half" idx="22" hasCustomPrompt="1"/>
          </p:nvPr>
        </p:nvSpPr>
        <p:spPr bwMode="gray">
          <a:xfrm>
            <a:off x="9264632" y="4005064"/>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3359696"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6312024"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93296"/>
            <a:ext cx="11376022"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2" y="1556792"/>
            <a:ext cx="2952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3215992"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6168008"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5" name="Bildplatzhalter 4">
            <a:extLst>
              <a:ext uri="{FF2B5EF4-FFF2-40B4-BE49-F238E27FC236}">
                <a16:creationId xmlns:a16="http://schemas.microsoft.com/office/drawing/2014/main" id="{C14F9E91-B48F-4001-B73E-2BE94299F49C}"/>
              </a:ext>
            </a:extLst>
          </p:cNvPr>
          <p:cNvSpPr>
            <a:spLocks noGrp="1"/>
          </p:cNvSpPr>
          <p:nvPr>
            <p:ph type="pic" sz="quarter" idx="23" hasCustomPrompt="1"/>
          </p:nvPr>
        </p:nvSpPr>
        <p:spPr bwMode="gray">
          <a:xfrm>
            <a:off x="9120336" y="1556792"/>
            <a:ext cx="2952602"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E904B8F-D1F0-4842-B327-A936AFCF3376}"/>
              </a:ext>
            </a:extLst>
          </p:cNvPr>
          <p:cNvSpPr>
            <a:spLocks noGrp="1"/>
          </p:cNvSpPr>
          <p:nvPr>
            <p:ph type="title" hasCustomPrompt="1"/>
          </p:nvPr>
        </p:nvSpPr>
        <p:spPr bwMode="gray"/>
        <p:txBody>
          <a:bodyPr/>
          <a:lstStyle/>
          <a:p>
            <a:r>
              <a:rPr lang="en-US" dirty="0"/>
              <a:t>Edit master title format </a:t>
            </a:r>
            <a:endParaRPr lang="de-DE" dirty="0"/>
          </a:p>
        </p:txBody>
      </p:sp>
      <p:sp>
        <p:nvSpPr>
          <p:cNvPr id="22" name="Textplatzhalter 9">
            <a:extLst>
              <a:ext uri="{FF2B5EF4-FFF2-40B4-BE49-F238E27FC236}">
                <a16:creationId xmlns:a16="http://schemas.microsoft.com/office/drawing/2014/main" id="{5876DD2E-A3CC-4078-9C1B-FBA47046FCA6}"/>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025C78E7-A186-4B50-B2FE-49435EBC7308}"/>
              </a:ext>
            </a:extLst>
          </p:cNvPr>
          <p:cNvSpPr>
            <a:spLocks noGrp="1"/>
          </p:cNvSpPr>
          <p:nvPr>
            <p:ph type="dt" sz="half" idx="24"/>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3AD79007-7D76-4E30-8890-5BA9C597EDA9}"/>
              </a:ext>
            </a:extLst>
          </p:cNvPr>
          <p:cNvSpPr>
            <a:spLocks noGrp="1"/>
          </p:cNvSpPr>
          <p:nvPr>
            <p:ph type="ftr" sz="quarter" idx="25"/>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94E2AFD-AF14-40C1-B6C7-A17650AD8D6E}"/>
              </a:ext>
            </a:extLst>
          </p:cNvPr>
          <p:cNvSpPr>
            <a:spLocks noGrp="1"/>
          </p:cNvSpPr>
          <p:nvPr>
            <p:ph type="sldNum" sz="quarter" idx="26"/>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60890245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0" y="0"/>
            <a:ext cx="5033937" cy="68580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748744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39" name="think-cell Folie" r:id="rId5" imgW="415" imgH="416" progId="TCLayout.ActiveDocument.1">
                  <p:embed/>
                </p:oleObj>
              </mc:Choice>
              <mc:Fallback>
                <p:oleObj name="think-cell Foli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551384" y="2937818"/>
            <a:ext cx="3816424" cy="923230"/>
          </a:xfrm>
        </p:spPr>
        <p:txBody>
          <a:bodyPr lIns="0" tIns="144000" rIns="0" bIns="0" anchor="t" anchorCtr="0"/>
          <a:lstStyle>
            <a:lvl1pPr algn="l">
              <a:lnSpc>
                <a:spcPct val="90000"/>
              </a:lnSpc>
              <a:spcBef>
                <a:spcPts val="0"/>
              </a:spcBef>
              <a:defRPr sz="3600" b="1" i="0">
                <a:solidFill>
                  <a:schemeClr val="bg1"/>
                </a:solidFill>
                <a:latin typeface="+mj-lt"/>
              </a:defRPr>
            </a:lvl1pPr>
          </a:lstStyle>
          <a:p>
            <a:r>
              <a:rPr lang="en-US" noProof="0"/>
              <a:t>Thank you</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8616632" y="2925016"/>
            <a:ext cx="3168000" cy="1512168"/>
          </a:xfrm>
        </p:spPr>
        <p:txBody>
          <a:bodyPr tIns="180000" anchor="t" anchorCtr="0"/>
          <a:lstStyle>
            <a:lvl1pPr>
              <a:lnSpc>
                <a:spcPct val="100000"/>
              </a:lnSpc>
              <a:spcAft>
                <a:spcPts val="600"/>
              </a:spcAft>
              <a:defRPr>
                <a:solidFill>
                  <a:schemeClr val="accent1"/>
                </a:solidFill>
                <a:latin typeface="+mj-lt"/>
              </a:defRPr>
            </a:lvl1pPr>
            <a:lvl2pPr marL="0" indent="0">
              <a:lnSpc>
                <a:spcPct val="100000"/>
              </a:lnSpc>
              <a:spcAft>
                <a:spcPts val="200"/>
              </a:spcAft>
              <a:buFont typeface="Arial" panose="020B0604020202020204" pitchFamily="34" charset="0"/>
              <a:buNone/>
              <a:defRPr sz="1400">
                <a:solidFill>
                  <a:schemeClr val="tx1"/>
                </a:solidFill>
              </a:defRPr>
            </a:lvl2pPr>
            <a:lvl3pPr marL="0" indent="0">
              <a:lnSpc>
                <a:spcPct val="100000"/>
              </a:lnSpc>
              <a:spcAft>
                <a:spcPts val="200"/>
              </a:spcAft>
              <a:buNone/>
              <a:defRPr sz="1400">
                <a:solidFill>
                  <a:schemeClr val="tx1"/>
                </a:solidFill>
              </a:defRPr>
            </a:lvl3pPr>
            <a:lvl4pPr marL="0" indent="0">
              <a:lnSpc>
                <a:spcPct val="100000"/>
              </a:lnSpc>
              <a:spcAft>
                <a:spcPts val="200"/>
              </a:spcAft>
              <a:buNone/>
              <a:defRPr sz="1400">
                <a:solidFill>
                  <a:schemeClr val="tx1"/>
                </a:solidFill>
              </a:defRPr>
            </a:lvl4pPr>
            <a:lvl5pPr marL="0" indent="0">
              <a:lnSpc>
                <a:spcPct val="100000"/>
              </a:lnSpc>
              <a:spcAft>
                <a:spcPts val="200"/>
              </a:spcAft>
              <a:buNone/>
              <a:defRPr sz="1400">
                <a:solidFill>
                  <a:schemeClr val="tx1"/>
                </a:solidFill>
              </a:defRPr>
            </a:lvl5pPr>
            <a:lvl6pPr marL="0" indent="0">
              <a:lnSpc>
                <a:spcPct val="100000"/>
              </a:lnSpc>
              <a:spcAft>
                <a:spcPts val="200"/>
              </a:spcAft>
              <a:buNone/>
              <a:defRPr sz="1400">
                <a:solidFill>
                  <a:schemeClr val="tx1"/>
                </a:solidFill>
              </a:defRPr>
            </a:lvl6pPr>
            <a:lvl7pPr marL="0" indent="0">
              <a:lnSpc>
                <a:spcPct val="100000"/>
              </a:lnSpc>
              <a:spcAft>
                <a:spcPts val="200"/>
              </a:spcAft>
              <a:buNone/>
              <a:defRPr sz="1400">
                <a:solidFill>
                  <a:schemeClr val="tx1"/>
                </a:solidFill>
              </a:defRPr>
            </a:lvl7pPr>
            <a:lvl8pPr marL="0" indent="0">
              <a:lnSpc>
                <a:spcPct val="100000"/>
              </a:lnSpc>
              <a:spcAft>
                <a:spcPts val="200"/>
              </a:spcAft>
              <a:buNone/>
              <a:defRPr sz="1400">
                <a:solidFill>
                  <a:schemeClr val="tx1"/>
                </a:solidFill>
              </a:defRPr>
            </a:lvl8pPr>
            <a:lvl9pPr marL="0" indent="0">
              <a:lnSpc>
                <a:spcPct val="100000"/>
              </a:lnSpc>
              <a:spcAft>
                <a:spcPts val="200"/>
              </a:spcAft>
              <a:buNone/>
              <a:defRPr sz="1400">
                <a:solidFill>
                  <a:schemeClr val="tx1"/>
                </a:solidFill>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Untertitel 2"/>
          <p:cNvSpPr>
            <a:spLocks noGrp="1"/>
          </p:cNvSpPr>
          <p:nvPr>
            <p:ph type="subTitle" idx="1" hasCustomPrompt="1"/>
          </p:nvPr>
        </p:nvSpPr>
        <p:spPr bwMode="gray">
          <a:xfrm>
            <a:off x="5304883" y="2925016"/>
            <a:ext cx="3168000"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8616632"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5304616"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7" name="Rechteck 6">
            <a:extLst>
              <a:ext uri="{FF2B5EF4-FFF2-40B4-BE49-F238E27FC236}">
                <a16:creationId xmlns:a16="http://schemas.microsoft.com/office/drawing/2014/main" id="{9B4DC1B2-D752-463A-BF98-605012674B9D}"/>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4" name="Grafik 13">
            <a:extLst>
              <a:ext uri="{FF2B5EF4-FFF2-40B4-BE49-F238E27FC236}">
                <a16:creationId xmlns:a16="http://schemas.microsoft.com/office/drawing/2014/main" id="{3D79DC7D-22B6-49DD-98B9-8088F10FB3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3320879690"/>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 2">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12192000" cy="6852426"/>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6" name="Bildplatzhalter 15">
            <a:extLst>
              <a:ext uri="{FF2B5EF4-FFF2-40B4-BE49-F238E27FC236}">
                <a16:creationId xmlns:a16="http://schemas.microsoft.com/office/drawing/2014/main" id="{6AE3585F-7C6A-45A5-92D5-969017F509D5}"/>
              </a:ext>
            </a:extLst>
          </p:cNvPr>
          <p:cNvSpPr>
            <a:spLocks noGrp="1"/>
          </p:cNvSpPr>
          <p:nvPr>
            <p:ph type="pic" sz="quarter" idx="14" hasCustomPrompt="1"/>
          </p:nvPr>
        </p:nvSpPr>
        <p:spPr bwMode="gray">
          <a:xfrm>
            <a:off x="-1269" y="-1"/>
            <a:ext cx="6004648" cy="6858000"/>
          </a:xfrm>
          <a:custGeom>
            <a:avLst/>
            <a:gdLst>
              <a:gd name="connsiteX0" fmla="*/ 553273 w 6004648"/>
              <a:gd name="connsiteY0" fmla="*/ 1 h 6858000"/>
              <a:gd name="connsiteX1" fmla="*/ 553273 w 6004648"/>
              <a:gd name="connsiteY1" fmla="*/ 1988841 h 6858000"/>
              <a:gd name="connsiteX2" fmla="*/ 2064821 w 6004648"/>
              <a:gd name="connsiteY2" fmla="*/ 1988841 h 6858000"/>
              <a:gd name="connsiteX3" fmla="*/ 2064821 w 6004648"/>
              <a:gd name="connsiteY3" fmla="*/ 1 h 6858000"/>
              <a:gd name="connsiteX4" fmla="*/ 1268 w 6004648"/>
              <a:gd name="connsiteY4" fmla="*/ 0 h 6858000"/>
              <a:gd name="connsiteX5" fmla="*/ 120331 w 6004648"/>
              <a:gd name="connsiteY5" fmla="*/ 0 h 6858000"/>
              <a:gd name="connsiteX6" fmla="*/ 409256 w 6004648"/>
              <a:gd name="connsiteY6" fmla="*/ 0 h 6858000"/>
              <a:gd name="connsiteX7" fmla="*/ 1920804 w 6004648"/>
              <a:gd name="connsiteY7" fmla="*/ 0 h 6858000"/>
              <a:gd name="connsiteX8" fmla="*/ 2178969 w 6004648"/>
              <a:gd name="connsiteY8" fmla="*/ 0 h 6858000"/>
              <a:gd name="connsiteX9" fmla="*/ 2496818 w 6004648"/>
              <a:gd name="connsiteY9" fmla="*/ 0 h 6858000"/>
              <a:gd name="connsiteX10" fmla="*/ 4331757 w 6004648"/>
              <a:gd name="connsiteY10" fmla="*/ 0 h 6858000"/>
              <a:gd name="connsiteX11" fmla="*/ 6004648 w 6004648"/>
              <a:gd name="connsiteY11" fmla="*/ 3428998 h 6858000"/>
              <a:gd name="connsiteX12" fmla="*/ 4331756 w 6004648"/>
              <a:gd name="connsiteY12" fmla="*/ 6858000 h 6858000"/>
              <a:gd name="connsiteX13" fmla="*/ 1002418 w 6004648"/>
              <a:gd name="connsiteY13" fmla="*/ 6858000 h 6858000"/>
              <a:gd name="connsiteX14" fmla="*/ 1002418 w 6004648"/>
              <a:gd name="connsiteY14" fmla="*/ 6857229 h 6858000"/>
              <a:gd name="connsiteX15" fmla="*/ 0 w 6004648"/>
              <a:gd name="connsiteY15" fmla="*/ 6857229 h 6858000"/>
              <a:gd name="connsiteX16" fmla="*/ 0 w 6004648"/>
              <a:gd name="connsiteY16" fmla="*/ 768 h 6858000"/>
              <a:gd name="connsiteX17" fmla="*/ 1268 w 6004648"/>
              <a:gd name="connsiteY17" fmla="*/ 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4648" h="6858000">
                <a:moveTo>
                  <a:pt x="553273" y="1"/>
                </a:moveTo>
                <a:lnTo>
                  <a:pt x="553273" y="1988841"/>
                </a:lnTo>
                <a:lnTo>
                  <a:pt x="2064821" y="1988841"/>
                </a:lnTo>
                <a:lnTo>
                  <a:pt x="2064821" y="1"/>
                </a:lnTo>
                <a:close/>
                <a:moveTo>
                  <a:pt x="1268" y="0"/>
                </a:moveTo>
                <a:lnTo>
                  <a:pt x="120331" y="0"/>
                </a:lnTo>
                <a:lnTo>
                  <a:pt x="409256" y="0"/>
                </a:lnTo>
                <a:lnTo>
                  <a:pt x="1920804" y="0"/>
                </a:lnTo>
                <a:lnTo>
                  <a:pt x="2178969" y="0"/>
                </a:lnTo>
                <a:lnTo>
                  <a:pt x="2496818" y="0"/>
                </a:lnTo>
                <a:lnTo>
                  <a:pt x="4331757" y="0"/>
                </a:lnTo>
                <a:lnTo>
                  <a:pt x="6004648" y="3428998"/>
                </a:lnTo>
                <a:lnTo>
                  <a:pt x="4331756" y="6858000"/>
                </a:lnTo>
                <a:lnTo>
                  <a:pt x="1002418" y="6858000"/>
                </a:lnTo>
                <a:lnTo>
                  <a:pt x="1002418" y="6857229"/>
                </a:lnTo>
                <a:lnTo>
                  <a:pt x="0" y="6857229"/>
                </a:lnTo>
                <a:lnTo>
                  <a:pt x="0" y="768"/>
                </a:lnTo>
                <a:lnTo>
                  <a:pt x="1268" y="768"/>
                </a:lnTo>
                <a:close/>
              </a:path>
            </a:pathLst>
          </a:custGeom>
          <a:solidFill>
            <a:schemeClr val="tx2"/>
          </a:solidFill>
        </p:spPr>
        <p:txBody>
          <a:bodyPr wrap="square">
            <a:noAutofit/>
          </a:bodyPr>
          <a:lstStyle>
            <a:lvl1pPr>
              <a:defRPr/>
            </a:lvl1pPr>
          </a:lstStyle>
          <a:p>
            <a:r>
              <a:rPr lang="en-US" dirty="0"/>
              <a:t> </a:t>
            </a: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01863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63"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userDrawn="1">
            <p:ph type="ctrTitle" hasCustomPrompt="1"/>
          </p:nvPr>
        </p:nvSpPr>
        <p:spPr bwMode="gray">
          <a:xfrm>
            <a:off x="6311900" y="1556864"/>
            <a:ext cx="5472113" cy="1295400"/>
          </a:xfrm>
        </p:spPr>
        <p:txBody>
          <a:bodyPr anchor="t" anchorCtr="0"/>
          <a:lstStyle>
            <a:lvl1pPr algn="l">
              <a:lnSpc>
                <a:spcPct val="90000"/>
              </a:lnSpc>
              <a:spcBef>
                <a:spcPts val="0"/>
              </a:spcBef>
              <a:defRPr sz="3600" b="1" i="0">
                <a:solidFill>
                  <a:schemeClr val="accent1"/>
                </a:solidFill>
                <a:latin typeface="+mj-lt"/>
              </a:defRPr>
            </a:lvl1pPr>
          </a:lstStyle>
          <a:p>
            <a:r>
              <a:rPr lang="en-US" noProof="0" dirty="0"/>
              <a:t>Thank you</a:t>
            </a:r>
          </a:p>
        </p:txBody>
      </p:sp>
      <p:sp>
        <p:nvSpPr>
          <p:cNvPr id="3" name="Untertitel 2"/>
          <p:cNvSpPr>
            <a:spLocks noGrp="1"/>
          </p:cNvSpPr>
          <p:nvPr userDrawn="1">
            <p:ph type="subTitle" idx="1" hasCustomPrompt="1"/>
          </p:nvPr>
        </p:nvSpPr>
        <p:spPr bwMode="gray">
          <a:xfrm>
            <a:off x="6311900" y="2925016"/>
            <a:ext cx="5472113"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extplatzhalter 4">
            <a:extLst>
              <a:ext uri="{FF2B5EF4-FFF2-40B4-BE49-F238E27FC236}">
                <a16:creationId xmlns:a16="http://schemas.microsoft.com/office/drawing/2014/main" id="{FE0E7FF9-D812-4D7F-8F85-17DEDFD8ABA4}"/>
              </a:ext>
            </a:extLst>
          </p:cNvPr>
          <p:cNvSpPr>
            <a:spLocks noGrp="1"/>
          </p:cNvSpPr>
          <p:nvPr userDrawn="1">
            <p:ph type="body" sz="quarter" idx="12" hasCustomPrompt="1"/>
          </p:nvPr>
        </p:nvSpPr>
        <p:spPr bwMode="gray">
          <a:xfrm>
            <a:off x="6311978" y="4437184"/>
            <a:ext cx="5470768"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8" name="Rechteck 7">
            <a:extLst>
              <a:ext uri="{FF2B5EF4-FFF2-40B4-BE49-F238E27FC236}">
                <a16:creationId xmlns:a16="http://schemas.microsoft.com/office/drawing/2014/main" id="{0130BC9D-5AB3-46F1-A92A-270435D0A2C8}"/>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2" name="Grafik 11">
            <a:extLst>
              <a:ext uri="{FF2B5EF4-FFF2-40B4-BE49-F238E27FC236}">
                <a16:creationId xmlns:a16="http://schemas.microsoft.com/office/drawing/2014/main" id="{29CF35F8-876B-4596-B49E-C5F0EC8195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47217623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BB64F6A-29EE-4F10-83C2-C68A76477B85}"/>
              </a:ext>
            </a:extLst>
          </p:cNvPr>
          <p:cNvSpPr>
            <a:spLocks noGrp="1"/>
          </p:cNvSpPr>
          <p:nvPr>
            <p:ph type="dt" sz="half" idx="10"/>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A30E21EA-4D0C-4E4A-971B-90A31A30274C}"/>
              </a:ext>
            </a:extLst>
          </p:cNvPr>
          <p:cNvSpPr>
            <a:spLocks noGrp="1"/>
          </p:cNvSpPr>
          <p:nvPr>
            <p:ph type="ftr" sz="quarter" idx="11"/>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0DC512E-2A30-4C64-BA6C-F9BB8810EC2E}"/>
              </a:ext>
            </a:extLst>
          </p:cNvPr>
          <p:cNvSpPr>
            <a:spLocks noGrp="1"/>
          </p:cNvSpPr>
          <p:nvPr>
            <p:ph type="sldNum" sz="quarter" idx="12"/>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D476F017-D3CF-4732-8BCD-ABF48C8B8A90}"/>
              </a:ext>
            </a:extLst>
          </p:cNvPr>
          <p:cNvSpPr/>
          <p:nvPr userDrawn="1"/>
        </p:nvSpPr>
        <p:spPr bwMode="gray">
          <a:xfrm>
            <a:off x="-1" y="0"/>
            <a:ext cx="12192001"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a:defRPr/>
            </a:lvl1pPr>
          </a:lstStyle>
          <a:p>
            <a:r>
              <a:rPr lang="en-US" dirty="0"/>
              <a:t> </a:t>
            </a:r>
          </a:p>
        </p:txBody>
      </p:sp>
      <p:sp>
        <p:nvSpPr>
          <p:cNvPr id="2" name="Titel 1"/>
          <p:cNvSpPr>
            <a:spLocks noGrp="1"/>
          </p:cNvSpPr>
          <p:nvPr>
            <p:ph type="ctrTitle" hasCustomPrompt="1"/>
          </p:nvPr>
        </p:nvSpPr>
        <p:spPr bwMode="gray">
          <a:xfrm>
            <a:off x="551872" y="2205410"/>
            <a:ext cx="5760044" cy="1656000"/>
          </a:xfrm>
        </p:spPr>
        <p:txBody>
          <a:bodyPr anchor="b"/>
          <a:lstStyle>
            <a:lvl1pPr algn="l">
              <a:lnSpc>
                <a:spcPct val="90000"/>
              </a:lnSpc>
              <a:spcBef>
                <a:spcPts val="0"/>
              </a:spcBef>
              <a:defRPr sz="36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52" y="4005064"/>
            <a:ext cx="5760648"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1" y="4869160"/>
            <a:ext cx="57599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551872"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1" name="Grafik 10">
            <a:extLst>
              <a:ext uri="{FF2B5EF4-FFF2-40B4-BE49-F238E27FC236}">
                <a16:creationId xmlns:a16="http://schemas.microsoft.com/office/drawing/2014/main" id="{B65BD74F-D544-4E93-AD04-EDB30181BD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80146287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einspaltig">
    <p:spTree>
      <p:nvGrpSpPr>
        <p:cNvPr id="1" name=""/>
        <p:cNvGrpSpPr/>
        <p:nvPr/>
      </p:nvGrpSpPr>
      <p:grpSpPr>
        <a:xfrm>
          <a:off x="0" y="0"/>
          <a:ext cx="0" cy="0"/>
          <a:chOff x="0" y="0"/>
          <a:chExt cx="0" cy="0"/>
        </a:xfrm>
      </p:grpSpPr>
      <p:sp>
        <p:nvSpPr>
          <p:cNvPr id="3" name="Pfeil: Chevron 2">
            <a:extLst>
              <a:ext uri="{FF2B5EF4-FFF2-40B4-BE49-F238E27FC236}">
                <a16:creationId xmlns:a16="http://schemas.microsoft.com/office/drawing/2014/main" id="{1CB1665C-FC31-4FE9-BD0B-EE368D0ECF53}"/>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a:lstStyle>
            <a:lvl1pPr marL="540000" indent="-540000" defTabSz="539750">
              <a:spcBef>
                <a:spcPts val="2000"/>
              </a:spcBef>
              <a:spcAft>
                <a:spcPts val="400"/>
              </a:spcAft>
              <a:buFont typeface="+mj-lt"/>
              <a:buNone/>
              <a:tabLst>
                <a:tab pos="6275388" algn="l"/>
                <a:tab pos="8432800" algn="r"/>
              </a:tabLst>
              <a:defRPr sz="2000" b="0">
                <a:solidFill>
                  <a:schemeClr val="tx1"/>
                </a:solidFill>
                <a:latin typeface="+mj-lt"/>
              </a:defRPr>
            </a:lvl1pPr>
            <a:lvl2pPr marL="533400" indent="0" defTabSz="539750">
              <a:spcBef>
                <a:spcPts val="0"/>
              </a:spcBef>
              <a:spcAft>
                <a:spcPts val="0"/>
              </a:spcAft>
              <a:buFont typeface="+mj-lt"/>
              <a:buNone/>
              <a:tabLst>
                <a:tab pos="6103938" algn="l"/>
              </a:tabLst>
              <a:defRPr sz="1400">
                <a:solidFill>
                  <a:schemeClr val="tx1"/>
                </a:solidFill>
              </a:defRPr>
            </a:lvl2pPr>
            <a:lvl3pPr marL="533400" indent="0" defTabSz="539750">
              <a:spcBef>
                <a:spcPts val="0"/>
              </a:spcBef>
              <a:spcAft>
                <a:spcPts val="0"/>
              </a:spcAft>
              <a:buFont typeface="+mj-lt"/>
              <a:buNone/>
              <a:tabLst>
                <a:tab pos="6103938" algn="l"/>
              </a:tabLst>
              <a:defRPr sz="1400">
                <a:solidFill>
                  <a:schemeClr val="tx1"/>
                </a:solidFill>
              </a:defRPr>
            </a:lvl3pPr>
            <a:lvl4pPr marL="533400" indent="0" defTabSz="539750">
              <a:spcBef>
                <a:spcPts val="0"/>
              </a:spcBef>
              <a:spcAft>
                <a:spcPts val="0"/>
              </a:spcAft>
              <a:buFont typeface="+mj-lt"/>
              <a:buNone/>
              <a:tabLst>
                <a:tab pos="6103938" algn="l"/>
              </a:tabLst>
              <a:defRPr sz="1400">
                <a:solidFill>
                  <a:schemeClr val="tx1"/>
                </a:solidFill>
              </a:defRPr>
            </a:lvl4pPr>
            <a:lvl5pPr marL="533400" indent="0" defTabSz="539750">
              <a:spcBef>
                <a:spcPts val="0"/>
              </a:spcBef>
              <a:spcAft>
                <a:spcPts val="0"/>
              </a:spcAft>
              <a:buFont typeface="+mj-lt"/>
              <a:buNone/>
              <a:tabLst>
                <a:tab pos="6103938" algn="l"/>
              </a:tabLst>
              <a:defRPr sz="1400">
                <a:solidFill>
                  <a:schemeClr val="tx1"/>
                </a:solidFill>
              </a:defRPr>
            </a:lvl5pPr>
            <a:lvl6pPr marL="533400" indent="0" defTabSz="539750">
              <a:spcBef>
                <a:spcPts val="0"/>
              </a:spcBef>
              <a:spcAft>
                <a:spcPts val="0"/>
              </a:spcAft>
              <a:buFont typeface="+mj-lt"/>
              <a:buNone/>
              <a:tabLst>
                <a:tab pos="6103938" algn="l"/>
              </a:tabLst>
              <a:defRPr sz="1400">
                <a:solidFill>
                  <a:schemeClr val="tx1"/>
                </a:solidFill>
              </a:defRPr>
            </a:lvl6pPr>
            <a:lvl7pPr marL="533400" indent="0" defTabSz="539750">
              <a:spcBef>
                <a:spcPts val="0"/>
              </a:spcBef>
              <a:spcAft>
                <a:spcPts val="0"/>
              </a:spcAft>
              <a:buFont typeface="+mj-lt"/>
              <a:buNone/>
              <a:tabLst>
                <a:tab pos="6103938" algn="l"/>
              </a:tabLst>
              <a:defRPr sz="1400">
                <a:solidFill>
                  <a:schemeClr val="tx1"/>
                </a:solidFill>
              </a:defRPr>
            </a:lvl7pPr>
            <a:lvl8pPr marL="533400" indent="0" defTabSz="539750">
              <a:spcBef>
                <a:spcPts val="0"/>
              </a:spcBef>
              <a:spcAft>
                <a:spcPts val="0"/>
              </a:spcAft>
              <a:buFont typeface="+mj-lt"/>
              <a:buNone/>
              <a:tabLst>
                <a:tab pos="6103938" algn="l"/>
              </a:tabLst>
              <a:defRPr sz="1400">
                <a:solidFill>
                  <a:schemeClr val="tx1"/>
                </a:solidFill>
              </a:defRPr>
            </a:lvl8pPr>
            <a:lvl9pPr marL="533400" indent="0" defTabSz="539750">
              <a:spcBef>
                <a:spcPts val="0"/>
              </a:spcBef>
              <a:spcAft>
                <a:spcPts val="0"/>
              </a:spcAft>
              <a:buFont typeface="+mj-lt"/>
              <a:buNone/>
              <a:tabLst>
                <a:tab pos="6103938" algn="l"/>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bg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bg1"/>
                </a:solidFill>
                <a:latin typeface="+mn-lt"/>
              </a:defRPr>
            </a:lvl2pPr>
            <a:lvl3pPr marL="0" indent="0">
              <a:lnSpc>
                <a:spcPct val="100000"/>
              </a:lnSpc>
              <a:spcBef>
                <a:spcPts val="0"/>
              </a:spcBef>
              <a:spcAft>
                <a:spcPts val="0"/>
              </a:spcAft>
              <a:buNone/>
              <a:defRPr sz="900" b="0">
                <a:solidFill>
                  <a:schemeClr val="bg1"/>
                </a:solidFill>
                <a:latin typeface="+mn-lt"/>
              </a:defRPr>
            </a:lvl3pPr>
            <a:lvl4pPr marL="0" indent="0">
              <a:lnSpc>
                <a:spcPct val="100000"/>
              </a:lnSpc>
              <a:spcBef>
                <a:spcPts val="0"/>
              </a:spcBef>
              <a:spcAft>
                <a:spcPts val="0"/>
              </a:spcAft>
              <a:buNone/>
              <a:defRPr sz="900" b="0">
                <a:solidFill>
                  <a:schemeClr val="bg1"/>
                </a:solidFill>
                <a:latin typeface="+mn-lt"/>
              </a:defRPr>
            </a:lvl4pPr>
            <a:lvl5pPr marL="0" indent="0">
              <a:lnSpc>
                <a:spcPct val="100000"/>
              </a:lnSpc>
              <a:spcBef>
                <a:spcPts val="0"/>
              </a:spcBef>
              <a:spcAft>
                <a:spcPts val="0"/>
              </a:spcAft>
              <a:buNone/>
              <a:defRPr sz="900" b="0">
                <a:solidFill>
                  <a:schemeClr val="bg1"/>
                </a:solidFill>
                <a:latin typeface="+mn-lt"/>
              </a:defRPr>
            </a:lvl5pPr>
            <a:lvl6pPr marL="0" indent="0">
              <a:lnSpc>
                <a:spcPct val="100000"/>
              </a:lnSpc>
              <a:spcBef>
                <a:spcPts val="0"/>
              </a:spcBef>
              <a:spcAft>
                <a:spcPts val="0"/>
              </a:spcAft>
              <a:buNone/>
              <a:defRPr sz="900" b="0">
                <a:solidFill>
                  <a:schemeClr val="bg1"/>
                </a:solidFill>
                <a:latin typeface="+mn-lt"/>
              </a:defRPr>
            </a:lvl6pPr>
            <a:lvl7pPr marL="0" indent="0">
              <a:lnSpc>
                <a:spcPct val="100000"/>
              </a:lnSpc>
              <a:spcBef>
                <a:spcPts val="0"/>
              </a:spcBef>
              <a:spcAft>
                <a:spcPts val="0"/>
              </a:spcAft>
              <a:buNone/>
              <a:defRPr sz="900" b="0">
                <a:solidFill>
                  <a:schemeClr val="bg1"/>
                </a:solidFill>
                <a:latin typeface="+mn-lt"/>
              </a:defRPr>
            </a:lvl7pPr>
            <a:lvl8pPr marL="0" indent="0">
              <a:lnSpc>
                <a:spcPct val="100000"/>
              </a:lnSpc>
              <a:spcBef>
                <a:spcPts val="0"/>
              </a:spcBef>
              <a:spcAft>
                <a:spcPts val="0"/>
              </a:spcAft>
              <a:buNone/>
              <a:defRPr sz="900" b="0">
                <a:solidFill>
                  <a:schemeClr val="bg1"/>
                </a:solidFill>
                <a:latin typeface="+mn-lt"/>
              </a:defRPr>
            </a:lvl8pPr>
            <a:lvl9pPr marL="0" indent="0">
              <a:lnSpc>
                <a:spcPct val="100000"/>
              </a:lnSpc>
              <a:spcBef>
                <a:spcPts val="0"/>
              </a:spcBef>
              <a:spcAft>
                <a:spcPts val="0"/>
              </a:spcAft>
              <a:buNone/>
              <a:defRPr sz="900" b="0">
                <a:solidFill>
                  <a:schemeClr val="bg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756" y="1052736"/>
            <a:ext cx="11067257"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dirty="0"/>
              <a:t>Edit master title format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bg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2" name="Datumsplatzhalter 1">
            <a:extLst>
              <a:ext uri="{FF2B5EF4-FFF2-40B4-BE49-F238E27FC236}">
                <a16:creationId xmlns:a16="http://schemas.microsoft.com/office/drawing/2014/main" id="{4A744EEF-F463-44F8-A816-A37D2031DB72}"/>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9EC818A3-6682-47FA-8409-19B74F8FD26B}"/>
              </a:ext>
            </a:extLst>
          </p:cNvPr>
          <p:cNvSpPr>
            <a:spLocks noGrp="1"/>
          </p:cNvSpPr>
          <p:nvPr>
            <p:ph type="ftr" sz="quarter" idx="16"/>
          </p:nvPr>
        </p:nvSpPr>
        <p:spPr/>
        <p:txBody>
          <a:bodyPr/>
          <a:lstStyle/>
          <a:p>
            <a:r>
              <a:rPr lang="de-DE"/>
              <a:t>SITCONstruct</a:t>
            </a:r>
            <a:endParaRPr lang="de-DE" dirty="0"/>
          </a:p>
        </p:txBody>
      </p:sp>
      <p:sp>
        <p:nvSpPr>
          <p:cNvPr id="6" name="Foliennummernplatzhalter 5">
            <a:extLst>
              <a:ext uri="{FF2B5EF4-FFF2-40B4-BE49-F238E27FC236}">
                <a16:creationId xmlns:a16="http://schemas.microsoft.com/office/drawing/2014/main" id="{F908EF9F-4BFD-4F0D-9417-83DF0A0F08CB}"/>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18915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numCol="2" spcCol="108000"/>
          <a:lstStyle>
            <a:lvl1pPr marL="540000" indent="-540000" defTabSz="539750">
              <a:spcBef>
                <a:spcPts val="2000"/>
              </a:spcBef>
              <a:spcAft>
                <a:spcPts val="400"/>
              </a:spcAft>
              <a:buFont typeface="+mj-lt"/>
              <a:buNone/>
              <a:tabLst/>
              <a:defRPr sz="2000" b="0">
                <a:solidFill>
                  <a:schemeClr val="tx1"/>
                </a:solidFill>
                <a:latin typeface="+mj-lt"/>
              </a:defRPr>
            </a:lvl1pPr>
            <a:lvl2pPr marL="533400" indent="3175" defTabSz="533400">
              <a:spcBef>
                <a:spcPts val="0"/>
              </a:spcBef>
              <a:spcAft>
                <a:spcPts val="0"/>
              </a:spcAft>
              <a:buFont typeface="+mj-lt"/>
              <a:buNone/>
              <a:tabLst/>
              <a:defRPr sz="1400">
                <a:solidFill>
                  <a:schemeClr val="tx1"/>
                </a:solidFill>
              </a:defRPr>
            </a:lvl2pPr>
            <a:lvl3pPr marL="533400" indent="3175" defTabSz="533400">
              <a:spcBef>
                <a:spcPts val="0"/>
              </a:spcBef>
              <a:spcAft>
                <a:spcPts val="0"/>
              </a:spcAft>
              <a:buFont typeface="+mj-lt"/>
              <a:buNone/>
              <a:tabLst/>
              <a:defRPr sz="1400">
                <a:solidFill>
                  <a:schemeClr val="tx1"/>
                </a:solidFill>
              </a:defRPr>
            </a:lvl3pPr>
            <a:lvl4pPr marL="533400" indent="3175" defTabSz="533400">
              <a:spcBef>
                <a:spcPts val="0"/>
              </a:spcBef>
              <a:spcAft>
                <a:spcPts val="0"/>
              </a:spcAft>
              <a:buFont typeface="+mj-lt"/>
              <a:buNone/>
              <a:tabLst/>
              <a:defRPr sz="1400">
                <a:solidFill>
                  <a:schemeClr val="tx1"/>
                </a:solidFill>
              </a:defRPr>
            </a:lvl4pPr>
            <a:lvl5pPr marL="533400" indent="3175" defTabSz="533400">
              <a:spcBef>
                <a:spcPts val="0"/>
              </a:spcBef>
              <a:spcAft>
                <a:spcPts val="0"/>
              </a:spcAft>
              <a:buFont typeface="+mj-lt"/>
              <a:buNone/>
              <a:tabLst/>
              <a:defRPr sz="1400">
                <a:solidFill>
                  <a:schemeClr val="tx1"/>
                </a:solidFill>
              </a:defRPr>
            </a:lvl5pPr>
            <a:lvl6pPr marL="533400" indent="3175" defTabSz="533400">
              <a:spcBef>
                <a:spcPts val="0"/>
              </a:spcBef>
              <a:spcAft>
                <a:spcPts val="0"/>
              </a:spcAft>
              <a:buFont typeface="+mj-lt"/>
              <a:buNone/>
              <a:tabLst/>
              <a:defRPr sz="1400">
                <a:solidFill>
                  <a:schemeClr val="tx1"/>
                </a:solidFill>
              </a:defRPr>
            </a:lvl6pPr>
            <a:lvl7pPr marL="533400" indent="3175" defTabSz="533400">
              <a:spcBef>
                <a:spcPts val="0"/>
              </a:spcBef>
              <a:spcAft>
                <a:spcPts val="0"/>
              </a:spcAft>
              <a:buFont typeface="+mj-lt"/>
              <a:buNone/>
              <a:tabLst/>
              <a:defRPr sz="1400">
                <a:solidFill>
                  <a:schemeClr val="tx1"/>
                </a:solidFill>
              </a:defRPr>
            </a:lvl7pPr>
            <a:lvl8pPr marL="533400" indent="3175" defTabSz="533400">
              <a:spcBef>
                <a:spcPts val="0"/>
              </a:spcBef>
              <a:spcAft>
                <a:spcPts val="0"/>
              </a:spcAft>
              <a:buFont typeface="+mj-lt"/>
              <a:buNone/>
              <a:tabLst/>
              <a:defRPr sz="1400">
                <a:solidFill>
                  <a:schemeClr val="tx1"/>
                </a:solidFill>
              </a:defRPr>
            </a:lvl8pPr>
            <a:lvl9pPr marL="533400" indent="3175" defTabSz="533400">
              <a:spcBef>
                <a:spcPts val="0"/>
              </a:spcBef>
              <a:spcAft>
                <a:spcPts val="0"/>
              </a:spcAft>
              <a:buFont typeface="+mj-lt"/>
              <a:buNone/>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400" y="1052736"/>
            <a:ext cx="11067613"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3" name="Datumsplatzhalter 2">
            <a:extLst>
              <a:ext uri="{FF2B5EF4-FFF2-40B4-BE49-F238E27FC236}">
                <a16:creationId xmlns:a16="http://schemas.microsoft.com/office/drawing/2014/main" id="{DC93E4C1-4F28-4028-BF34-1D4A318D4D4F}"/>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77DAC11C-C09E-4189-ABE5-EF25FCD758A6}"/>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79EE961F-289A-44DE-9DAD-EAD7BB4426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44310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2000"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384" y="2996752"/>
            <a:ext cx="11232629" cy="1441374"/>
          </a:xfrm>
        </p:spPr>
        <p:txBody>
          <a:bodyPr anchor="b"/>
          <a:lstStyle>
            <a:lvl1pPr algn="l">
              <a:lnSpc>
                <a:spcPct val="90000"/>
              </a:lnSpc>
              <a:spcBef>
                <a:spcPts val="0"/>
              </a:spcBef>
              <a:defRPr sz="48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4" y="4580928"/>
            <a:ext cx="11232629"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8922"/>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0604384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mit Bild">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6312024" y="0"/>
            <a:ext cx="5879976"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5" y="2997200"/>
            <a:ext cx="5328592"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5" y="4581028"/>
            <a:ext cx="5328592"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1887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1887"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20433258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mit Bild (dunke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2000"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bg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378"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9pPr>
          </a:lstStyle>
          <a:p>
            <a:r>
              <a:rPr lang="en-US" dirty="0"/>
              <a:t>Optional introduction to the chapter</a:t>
            </a:r>
          </a:p>
          <a:p>
            <a:r>
              <a:rPr lang="en-US" dirty="0"/>
              <a:t>(in 1-2 lines) </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391880796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mit Bild (hel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1999" cy="6858000"/>
          </a:xfrm>
          <a:solidFill>
            <a:schemeClr val="bg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899"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84632505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vmlDrawing" Target="../drawings/vmlDrawing1.v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6A8C11E-A4FB-46CD-B4A5-E93B19F62727}"/>
              </a:ext>
            </a:extLst>
          </p:cNvPr>
          <p:cNvGraphicFramePr>
            <a:graphicFrameLocks noChangeAspect="1"/>
          </p:cNvGraphicFramePr>
          <p:nvPr userDrawn="1">
            <p:custDataLst>
              <p:tags r:id="rId28"/>
            </p:custDataLst>
            <p:extLst>
              <p:ext uri="{D42A27DB-BD31-4B8C-83A1-F6EECF244321}">
                <p14:modId xmlns:p14="http://schemas.microsoft.com/office/powerpoint/2010/main" val="2768653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01" name="think-cell Folie" r:id="rId29" imgW="415" imgH="416" progId="TCLayout.ActiveDocument.1">
                  <p:embed/>
                </p:oleObj>
              </mc:Choice>
              <mc:Fallback>
                <p:oleObj name="think-cell Folie" r:id="rId29" imgW="415" imgH="41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368" y="332656"/>
            <a:ext cx="11376000" cy="455976"/>
          </a:xfrm>
          <a:prstGeom prst="rect">
            <a:avLst/>
          </a:prstGeom>
        </p:spPr>
        <p:txBody>
          <a:bodyPr vert="horz" lIns="0" tIns="0" rIns="0" bIns="0" rtlCol="0" anchor="t" anchorCtr="0">
            <a:noAutofit/>
          </a:bodyPr>
          <a:lstStyle/>
          <a:p>
            <a:endParaRPr lang="en-US" noProof="0" dirty="0"/>
          </a:p>
        </p:txBody>
      </p:sp>
      <p:sp>
        <p:nvSpPr>
          <p:cNvPr id="3" name="Textplatzhalter 2"/>
          <p:cNvSpPr>
            <a:spLocks noGrp="1"/>
          </p:cNvSpPr>
          <p:nvPr>
            <p:ph type="body" idx="1"/>
          </p:nvPr>
        </p:nvSpPr>
        <p:spPr bwMode="gray">
          <a:xfrm>
            <a:off x="407988" y="1557338"/>
            <a:ext cx="11376025" cy="4464049"/>
          </a:xfrm>
          <a:prstGeom prst="rect">
            <a:avLst/>
          </a:prstGeom>
        </p:spPr>
        <p:txBody>
          <a:bodyPr vert="horz" lIns="0" tIns="0" rIns="0" bIns="0" rtlCol="0">
            <a:noAutofit/>
          </a:body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Datumsplatzhalter 5">
            <a:extLst>
              <a:ext uri="{FF2B5EF4-FFF2-40B4-BE49-F238E27FC236}">
                <a16:creationId xmlns:a16="http://schemas.microsoft.com/office/drawing/2014/main" id="{6A232406-5D1F-4019-A1B4-D1FE1B8E5B2B}"/>
              </a:ext>
            </a:extLst>
          </p:cNvPr>
          <p:cNvSpPr>
            <a:spLocks noGrp="1"/>
          </p:cNvSpPr>
          <p:nvPr>
            <p:ph type="dt" sz="half" idx="2"/>
          </p:nvPr>
        </p:nvSpPr>
        <p:spPr bwMode="gray">
          <a:xfrm>
            <a:off x="1055440" y="6381328"/>
            <a:ext cx="766235" cy="216024"/>
          </a:xfrm>
          <a:prstGeom prst="rect">
            <a:avLst/>
          </a:prstGeom>
        </p:spPr>
        <p:txBody>
          <a:bodyPr vert="horz" wrap="none" lIns="0" tIns="36000" rIns="0" bIns="0" rtlCol="0" anchor="t">
            <a:noAutofit/>
          </a:bodyPr>
          <a:lstStyle>
            <a:lvl1pPr algn="l">
              <a:defRPr sz="900">
                <a:solidFill>
                  <a:schemeClr val="tx1"/>
                </a:solidFill>
              </a:defRPr>
            </a:lvl1pPr>
          </a:lstStyle>
          <a:p>
            <a:r>
              <a:rPr lang="de-DE" noProof="0"/>
              <a:t>|  29.09.2021  |</a:t>
            </a:r>
            <a:endParaRPr lang="en-US" noProof="0"/>
          </a:p>
        </p:txBody>
      </p:sp>
      <p:sp>
        <p:nvSpPr>
          <p:cNvPr id="7" name="Fußzeilenplatzhalter 6">
            <a:extLst>
              <a:ext uri="{FF2B5EF4-FFF2-40B4-BE49-F238E27FC236}">
                <a16:creationId xmlns:a16="http://schemas.microsoft.com/office/drawing/2014/main" id="{10422BFB-FDCF-40DF-8706-BE2DD1303AAC}"/>
              </a:ext>
            </a:extLst>
          </p:cNvPr>
          <p:cNvSpPr>
            <a:spLocks noGrp="1"/>
          </p:cNvSpPr>
          <p:nvPr>
            <p:ph type="ftr" sz="quarter" idx="3"/>
          </p:nvPr>
        </p:nvSpPr>
        <p:spPr bwMode="gray">
          <a:xfrm>
            <a:off x="1893193" y="6381328"/>
            <a:ext cx="9459391" cy="214552"/>
          </a:xfrm>
          <a:prstGeom prst="rect">
            <a:avLst/>
          </a:prstGeom>
        </p:spPr>
        <p:txBody>
          <a:bodyPr vert="horz" lIns="0" tIns="36000" rIns="0" bIns="0" rtlCol="0" anchor="t"/>
          <a:lstStyle>
            <a:lvl1pPr algn="l">
              <a:defRPr sz="900">
                <a:solidFill>
                  <a:schemeClr val="tx1"/>
                </a:solidFill>
              </a:defRPr>
            </a:lvl1pPr>
          </a:lstStyle>
          <a:p>
            <a:r>
              <a:rPr lang="en-US" noProof="0"/>
              <a:t>SITCONstruct</a:t>
            </a:r>
          </a:p>
        </p:txBody>
      </p:sp>
      <p:sp>
        <p:nvSpPr>
          <p:cNvPr id="8" name="Foliennummernplatzhalter 7">
            <a:extLst>
              <a:ext uri="{FF2B5EF4-FFF2-40B4-BE49-F238E27FC236}">
                <a16:creationId xmlns:a16="http://schemas.microsoft.com/office/drawing/2014/main" id="{55CFDEC0-FDC8-4458-9278-C1E1E7F8985F}"/>
              </a:ext>
            </a:extLst>
          </p:cNvPr>
          <p:cNvSpPr>
            <a:spLocks noGrp="1"/>
          </p:cNvSpPr>
          <p:nvPr>
            <p:ph type="sldNum" sz="quarter" idx="4"/>
          </p:nvPr>
        </p:nvSpPr>
        <p:spPr bwMode="gray">
          <a:xfrm>
            <a:off x="11424013" y="6381328"/>
            <a:ext cx="360000" cy="216000"/>
          </a:xfrm>
          <a:prstGeom prst="rect">
            <a:avLst/>
          </a:prstGeom>
        </p:spPr>
        <p:txBody>
          <a:bodyPr vert="horz" lIns="0" tIns="36000" rIns="0" bIns="0" rtlCol="0" anchor="t"/>
          <a:lstStyle>
            <a:lvl1pPr algn="r">
              <a:defRPr sz="900">
                <a:solidFill>
                  <a:schemeClr val="tx1"/>
                </a:solidFill>
              </a:defRPr>
            </a:lvl1pPr>
          </a:lstStyle>
          <a:p>
            <a:pPr algn="r"/>
            <a:fld id="{8CFDFCC3-8B40-4EE5-B231-005F2F1C6A68}" type="slidenum">
              <a:rPr lang="en-US" noProof="0" smtClean="0"/>
              <a:pPr algn="r"/>
              <a:t>‹#›</a:t>
            </a:fld>
            <a:endParaRPr lang="en-US" noProof="0"/>
          </a:p>
        </p:txBody>
      </p:sp>
      <p:cxnSp>
        <p:nvCxnSpPr>
          <p:cNvPr id="21" name="Gerader Verbinder 20">
            <a:extLst>
              <a:ext uri="{FF2B5EF4-FFF2-40B4-BE49-F238E27FC236}">
                <a16:creationId xmlns:a16="http://schemas.microsoft.com/office/drawing/2014/main" id="{028BC2D0-DB4B-493D-B494-1587AF911805}"/>
              </a:ext>
            </a:extLst>
          </p:cNvPr>
          <p:cNvCxnSpPr>
            <a:cxnSpLocks/>
          </p:cNvCxnSpPr>
          <p:nvPr userDrawn="1"/>
        </p:nvCxnSpPr>
        <p:spPr bwMode="gray">
          <a:xfrm>
            <a:off x="40736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3DDC106-3D96-492C-934E-5E56B69FA20C}"/>
              </a:ext>
            </a:extLst>
          </p:cNvPr>
          <p:cNvCxnSpPr>
            <a:cxnSpLocks/>
          </p:cNvCxnSpPr>
          <p:nvPr userDrawn="1"/>
        </p:nvCxnSpPr>
        <p:spPr bwMode="gray">
          <a:xfrm>
            <a:off x="393576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DC58F67-1BD0-4280-B265-2A51CDE1985C}"/>
              </a:ext>
            </a:extLst>
          </p:cNvPr>
          <p:cNvCxnSpPr>
            <a:cxnSpLocks/>
          </p:cNvCxnSpPr>
          <p:nvPr userDrawn="1"/>
        </p:nvCxnSpPr>
        <p:spPr bwMode="gray">
          <a:xfrm>
            <a:off x="436780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BAAC8661-90CE-4537-9100-7C5F573F93C8}"/>
              </a:ext>
            </a:extLst>
          </p:cNvPr>
          <p:cNvCxnSpPr>
            <a:cxnSpLocks/>
          </p:cNvCxnSpPr>
          <p:nvPr userDrawn="1"/>
        </p:nvCxnSpPr>
        <p:spPr bwMode="gray">
          <a:xfrm>
            <a:off x="587997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3E55292-57DB-4CA8-9AC5-D138423FE4B8}"/>
              </a:ext>
            </a:extLst>
          </p:cNvPr>
          <p:cNvCxnSpPr>
            <a:cxnSpLocks/>
          </p:cNvCxnSpPr>
          <p:nvPr userDrawn="1"/>
        </p:nvCxnSpPr>
        <p:spPr bwMode="gray">
          <a:xfrm>
            <a:off x="631202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37C332C-740E-4084-B28E-2D7E1E136C09}"/>
              </a:ext>
            </a:extLst>
          </p:cNvPr>
          <p:cNvCxnSpPr>
            <a:cxnSpLocks/>
          </p:cNvCxnSpPr>
          <p:nvPr userDrawn="1"/>
        </p:nvCxnSpPr>
        <p:spPr bwMode="gray">
          <a:xfrm>
            <a:off x="782419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0FB4CB5-57B5-4C7A-9E6C-F430DE61AC00}"/>
              </a:ext>
            </a:extLst>
          </p:cNvPr>
          <p:cNvCxnSpPr>
            <a:cxnSpLocks/>
          </p:cNvCxnSpPr>
          <p:nvPr userDrawn="1"/>
        </p:nvCxnSpPr>
        <p:spPr bwMode="gray">
          <a:xfrm>
            <a:off x="825624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6CF3DE2-72C5-4897-919E-99D960EC288F}"/>
              </a:ext>
            </a:extLst>
          </p:cNvPr>
          <p:cNvCxnSpPr>
            <a:cxnSpLocks/>
          </p:cNvCxnSpPr>
          <p:nvPr userDrawn="1"/>
        </p:nvCxnSpPr>
        <p:spPr bwMode="gray">
          <a:xfrm>
            <a:off x="1178463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4477D50-C5EC-4F03-922D-8F22D43773E2}"/>
              </a:ext>
            </a:extLst>
          </p:cNvPr>
          <p:cNvSpPr/>
          <p:nvPr userDrawn="1"/>
        </p:nvSpPr>
        <p:spPr bwMode="gray">
          <a:xfrm>
            <a:off x="407987" y="6381328"/>
            <a:ext cx="577081" cy="1748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0" rtlCol="0" anchor="t">
            <a:spAutoFit/>
          </a:bodyPr>
          <a:lstStyle/>
          <a:p>
            <a:pPr algn="l"/>
            <a:r>
              <a:rPr lang="en-US" sz="900" noProof="0">
                <a:solidFill>
                  <a:schemeClr val="tx1"/>
                </a:solidFill>
              </a:rPr>
              <a:t>Schwarz IT</a:t>
            </a:r>
          </a:p>
        </p:txBody>
      </p:sp>
      <p:cxnSp>
        <p:nvCxnSpPr>
          <p:cNvPr id="35" name="Gerader Verbinder 34">
            <a:extLst>
              <a:ext uri="{FF2B5EF4-FFF2-40B4-BE49-F238E27FC236}">
                <a16:creationId xmlns:a16="http://schemas.microsoft.com/office/drawing/2014/main" id="{96757901-4597-4461-A99C-BFB6F2F4A700}"/>
              </a:ext>
            </a:extLst>
          </p:cNvPr>
          <p:cNvCxnSpPr>
            <a:cxnSpLocks/>
          </p:cNvCxnSpPr>
          <p:nvPr userDrawn="1"/>
        </p:nvCxnSpPr>
        <p:spPr bwMode="gray">
          <a:xfrm rot="5400000">
            <a:off x="-132688" y="1520792"/>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AD82119-9505-4BEC-8FBB-B5AE14FCE978}"/>
              </a:ext>
            </a:extLst>
          </p:cNvPr>
          <p:cNvCxnSpPr>
            <a:cxnSpLocks/>
          </p:cNvCxnSpPr>
          <p:nvPr userDrawn="1"/>
        </p:nvCxnSpPr>
        <p:spPr bwMode="gray">
          <a:xfrm rot="5400000">
            <a:off x="-132688" y="5985288"/>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4524A53-2233-4808-B2A7-61F3FD2AB842}"/>
              </a:ext>
            </a:extLst>
          </p:cNvPr>
          <p:cNvCxnSpPr>
            <a:cxnSpLocks/>
          </p:cNvCxnSpPr>
          <p:nvPr userDrawn="1"/>
        </p:nvCxnSpPr>
        <p:spPr bwMode="gray">
          <a:xfrm>
            <a:off x="292764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0C3BCFD-2B75-4729-ACE4-0FD1D0B73D17}"/>
              </a:ext>
            </a:extLst>
          </p:cNvPr>
          <p:cNvCxnSpPr>
            <a:cxnSpLocks/>
          </p:cNvCxnSpPr>
          <p:nvPr userDrawn="1"/>
        </p:nvCxnSpPr>
        <p:spPr bwMode="gray">
          <a:xfrm>
            <a:off x="335969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67127EA-D96D-4F54-86CC-ADDFE9AB70CD}"/>
              </a:ext>
            </a:extLst>
          </p:cNvPr>
          <p:cNvCxnSpPr>
            <a:cxnSpLocks/>
          </p:cNvCxnSpPr>
          <p:nvPr userDrawn="1"/>
        </p:nvCxnSpPr>
        <p:spPr bwMode="gray">
          <a:xfrm>
            <a:off x="883230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FBA3C99-BDBA-4C27-8135-CD581ED47E38}"/>
              </a:ext>
            </a:extLst>
          </p:cNvPr>
          <p:cNvCxnSpPr>
            <a:cxnSpLocks/>
          </p:cNvCxnSpPr>
          <p:nvPr userDrawn="1"/>
        </p:nvCxnSpPr>
        <p:spPr bwMode="gray">
          <a:xfrm>
            <a:off x="926435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86" r:id="rId3"/>
    <p:sldLayoutId id="2147483668" r:id="rId4"/>
    <p:sldLayoutId id="2147483683" r:id="rId5"/>
    <p:sldLayoutId id="2147483671" r:id="rId6"/>
    <p:sldLayoutId id="2147483698" r:id="rId7"/>
    <p:sldLayoutId id="2147483672" r:id="rId8"/>
    <p:sldLayoutId id="2147483699" r:id="rId9"/>
    <p:sldLayoutId id="2147483650" r:id="rId10"/>
    <p:sldLayoutId id="2147483666" r:id="rId11"/>
    <p:sldLayoutId id="2147483667" r:id="rId12"/>
    <p:sldLayoutId id="2147483673" r:id="rId13"/>
    <p:sldLayoutId id="2147483674" r:id="rId14"/>
    <p:sldLayoutId id="2147483654" r:id="rId15"/>
    <p:sldLayoutId id="2147483675" r:id="rId16"/>
    <p:sldLayoutId id="2147483676" r:id="rId17"/>
    <p:sldLayoutId id="2147483678" r:id="rId18"/>
    <p:sldLayoutId id="2147483679" r:id="rId19"/>
    <p:sldLayoutId id="2147483682" r:id="rId20"/>
    <p:sldLayoutId id="2147483680" r:id="rId21"/>
    <p:sldLayoutId id="2147483681" r:id="rId22"/>
    <p:sldLayoutId id="2147483685" r:id="rId23"/>
    <p:sldLayoutId id="2147483697" r:id="rId24"/>
    <p:sldLayoutId id="2147483655" r:id="rId25"/>
  </p:sldLayoutIdLst>
  <p:hf hdr="0"/>
  <p:txStyles>
    <p:title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p:titleStyle>
    <p:body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p:bodyStyle>
    <p:other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12" pos="7423" userDrawn="1">
          <p15:clr>
            <a:srgbClr val="F26B43"/>
          </p15:clr>
        </p15:guide>
        <p15:guide id="13" orient="horz" pos="981" userDrawn="1">
          <p15:clr>
            <a:srgbClr val="F26B43"/>
          </p15:clr>
        </p15:guide>
        <p15:guide id="14" orient="horz" pos="3793" userDrawn="1">
          <p15:clr>
            <a:srgbClr val="F26B43"/>
          </p15:clr>
        </p15:guide>
        <p15:guide id="15" orient="horz" pos="2160" userDrawn="1">
          <p15:clr>
            <a:srgbClr val="9FCC3B"/>
          </p15:clr>
        </p15:guide>
        <p15:guide id="16" pos="3840" userDrawn="1">
          <p15:clr>
            <a:srgbClr val="9FCC3B"/>
          </p15:clr>
        </p15:guide>
        <p15:guide id="17" pos="1844" userDrawn="1">
          <p15:clr>
            <a:srgbClr val="5ACBF0"/>
          </p15:clr>
        </p15:guide>
        <p15:guide id="18" pos="2116" userDrawn="1">
          <p15:clr>
            <a:srgbClr val="5ACBF0"/>
          </p15:clr>
        </p15:guide>
        <p15:guide id="19" pos="2479" userDrawn="1">
          <p15:clr>
            <a:srgbClr val="5ACBF0"/>
          </p15:clr>
        </p15:guide>
        <p15:guide id="20" pos="2751" userDrawn="1">
          <p15:clr>
            <a:srgbClr val="5ACBF0"/>
          </p15:clr>
        </p15:guide>
        <p15:guide id="21" pos="3704" userDrawn="1">
          <p15:clr>
            <a:srgbClr val="5ACBF0"/>
          </p15:clr>
        </p15:guide>
        <p15:guide id="22" pos="3976" userDrawn="1">
          <p15:clr>
            <a:srgbClr val="5ACBF0"/>
          </p15:clr>
        </p15:guide>
        <p15:guide id="23" pos="4929" userDrawn="1">
          <p15:clr>
            <a:srgbClr val="5ACBF0"/>
          </p15:clr>
        </p15:guide>
        <p15:guide id="24" pos="5201" userDrawn="1">
          <p15:clr>
            <a:srgbClr val="5ACBF0"/>
          </p15:clr>
        </p15:guide>
        <p15:guide id="25" pos="5564" userDrawn="1">
          <p15:clr>
            <a:srgbClr val="5ACBF0"/>
          </p15:clr>
        </p15:guide>
        <p15:guide id="26" pos="583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hyperlink" Target="https://xkcd.com/117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hyperlink" Target="https://github.com/atkuzmanov" TargetMode="External"/><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hyperlink" Target="https://atkuzmanov.wordpress.com/" TargetMode="External"/><Relationship Id="rId5" Type="http://schemas.openxmlformats.org/officeDocument/2006/relationships/image" Target="../media/image11.png"/><Relationship Id="rId10" Type="http://schemas.openxmlformats.org/officeDocument/2006/relationships/hyperlink" Target="https://linktr.ee/atkuzmanov" TargetMode="External"/><Relationship Id="rId4" Type="http://schemas.openxmlformats.org/officeDocument/2006/relationships/image" Target="../media/image10.png"/><Relationship Id="rId9" Type="http://schemas.openxmlformats.org/officeDocument/2006/relationships/hyperlink" Target="https://twitter.com/atkuzmanov"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52.sv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58.sv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hyperlink" Target="https://www.npmjs.com/package/express-openapi-validator"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73.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8" Type="http://schemas.openxmlformats.org/officeDocument/2006/relationships/hyperlink" Target="https://www.depechemode.de/lyrics/everything-counts-2/" TargetMode="External"/><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74.png"/><Relationship Id="rId5" Type="http://schemas.openxmlformats.org/officeDocument/2006/relationships/image" Target="../media/image24.svg"/><Relationship Id="rId10" Type="http://schemas.openxmlformats.org/officeDocument/2006/relationships/hyperlink" Target="https://en.wikipedia.org/wiki/Everything_Counts" TargetMode="External"/><Relationship Id="rId4" Type="http://schemas.openxmlformats.org/officeDocument/2006/relationships/image" Target="../media/image23.png"/><Relationship Id="rId9" Type="http://schemas.openxmlformats.org/officeDocument/2006/relationships/hyperlink" Target="https://www.youtube.com/watch?v=1t-gK-9EIq4"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3" Type="http://schemas.openxmlformats.org/officeDocument/2006/relationships/hyperlink" Target="https://www.atlassian.com/blog/technology/spec-first-api-development" TargetMode="External"/><Relationship Id="rId18" Type="http://schemas.openxmlformats.org/officeDocument/2006/relationships/hyperlink" Target="https://link.springer.com/chapter/10.1007/978-3-540-71289-3_2" TargetMode="External"/><Relationship Id="rId26" Type="http://schemas.openxmlformats.org/officeDocument/2006/relationships/hyperlink" Target="https://smartbear.com/blog/embracing-an-api-design-first-approach/" TargetMode="External"/><Relationship Id="rId39" Type="http://schemas.openxmlformats.org/officeDocument/2006/relationships/hyperlink" Target="https://www.teepublic.com/de/t-shirt/12045954-i-turn-ipa-into-api-coding" TargetMode="External"/><Relationship Id="rId21" Type="http://schemas.openxmlformats.org/officeDocument/2006/relationships/hyperlink" Target="https://xkcd.com/1172/" TargetMode="External"/><Relationship Id="rId34" Type="http://schemas.openxmlformats.org/officeDocument/2006/relationships/hyperlink" Target="https://en.wikipedia.org/wiki/TypeScript#/media/File:Typescript_logo_2020.svg" TargetMode="External"/><Relationship Id="rId42" Type="http://schemas.openxmlformats.org/officeDocument/2006/relationships/hyperlink" Target="https://openclipart.org/detail/104323/integrated-development-environment" TargetMode="External"/><Relationship Id="rId47" Type="http://schemas.openxmlformats.org/officeDocument/2006/relationships/hyperlink" Target="https://www.docker.com/company/newsroom/media-resources" TargetMode="External"/><Relationship Id="rId50" Type="http://schemas.openxmlformats.org/officeDocument/2006/relationships/hyperlink" Target="http://clipart-library.com/clip-art/light-bulb-clipart-transparent-12.htm" TargetMode="External"/><Relationship Id="rId7" Type="http://schemas.openxmlformats.org/officeDocument/2006/relationships/hyperlink" Target="https://swagger.io/resources/articles/adopting-an-api-first-approach/" TargetMode="External"/><Relationship Id="rId2" Type="http://schemas.openxmlformats.org/officeDocument/2006/relationships/notesSlide" Target="../notesSlides/notesSlide55.xml"/><Relationship Id="rId16" Type="http://schemas.openxmlformats.org/officeDocument/2006/relationships/hyperlink" Target="https://springframework.guru/using-spring-cloud-contract-for-consumer-driven-contracts/" TargetMode="External"/><Relationship Id="rId29" Type="http://schemas.openxmlformats.org/officeDocument/2006/relationships/hyperlink" Target="https://en.wikipedia.org/wiki/Everything_Counts" TargetMode="External"/><Relationship Id="rId11" Type="http://schemas.openxmlformats.org/officeDocument/2006/relationships/hyperlink" Target="https://docs.pact.io/faq/convinceme/" TargetMode="External"/><Relationship Id="rId24" Type="http://schemas.openxmlformats.org/officeDocument/2006/relationships/hyperlink" Target="https://apisyouwonthate.com/blog/api-design-first-vs-code-first" TargetMode="External"/><Relationship Id="rId32" Type="http://schemas.openxmlformats.org/officeDocument/2006/relationships/hyperlink" Target="https://www.npmjs.com/package/express-openapi-validator" TargetMode="External"/><Relationship Id="rId37" Type="http://schemas.openxmlformats.org/officeDocument/2006/relationships/hyperlink" Target="https://angular.io/presskit" TargetMode="External"/><Relationship Id="rId40" Type="http://schemas.openxmlformats.org/officeDocument/2006/relationships/hyperlink" Target="https://openclipart.org/" TargetMode="External"/><Relationship Id="rId45" Type="http://schemas.openxmlformats.org/officeDocument/2006/relationships/hyperlink" Target="https://www.twilio.com/company/brand" TargetMode="External"/><Relationship Id="rId53" Type="http://schemas.openxmlformats.org/officeDocument/2006/relationships/hyperlink" Target="https://openclipart.org/detail/320714/man-in-business-suit" TargetMode="External"/><Relationship Id="rId5" Type="http://schemas.openxmlformats.org/officeDocument/2006/relationships/hyperlink" Target="https://swagger.io/" TargetMode="External"/><Relationship Id="rId10" Type="http://schemas.openxmlformats.org/officeDocument/2006/relationships/hyperlink" Target="https://openapi-generator.tech/" TargetMode="External"/><Relationship Id="rId19" Type="http://schemas.openxmlformats.org/officeDocument/2006/relationships/hyperlink" Target="https://dzone.com/articles/an-api-first-development-approach-1" TargetMode="External"/><Relationship Id="rId31" Type="http://schemas.openxmlformats.org/officeDocument/2006/relationships/hyperlink" Target="https://www.npmjs.com/package/express-openapi-validate" TargetMode="External"/><Relationship Id="rId44" Type="http://schemas.openxmlformats.org/officeDocument/2006/relationships/hyperlink" Target="https://en.wikipedia.org/wiki/BBC" TargetMode="External"/><Relationship Id="rId52" Type="http://schemas.openxmlformats.org/officeDocument/2006/relationships/hyperlink" Target="https://openclipart.org/detail/188833/document-pictogram" TargetMode="External"/><Relationship Id="rId4" Type="http://schemas.openxmlformats.org/officeDocument/2006/relationships/image" Target="../media/image77.png"/><Relationship Id="rId9" Type="http://schemas.openxmlformats.org/officeDocument/2006/relationships/hyperlink" Target="https://swagger.io/blog/api-design/design-first-or-code-first-api-development/" TargetMode="External"/><Relationship Id="rId14" Type="http://schemas.openxmlformats.org/officeDocument/2006/relationships/hyperlink" Target="https://springframework.guru/defining-spring-cloud-contracts-in-open-api/" TargetMode="External"/><Relationship Id="rId22" Type="http://schemas.openxmlformats.org/officeDocument/2006/relationships/hyperlink" Target="https://openclipart.org/detail/193532/contract" TargetMode="External"/><Relationship Id="rId27" Type="http://schemas.openxmlformats.org/officeDocument/2006/relationships/hyperlink" Target="https://www.depechemode.de/lyrics/everything-counts-2/" TargetMode="External"/><Relationship Id="rId30" Type="http://schemas.openxmlformats.org/officeDocument/2006/relationships/hyperlink" Target="https://github.com/npm/logos/blob/master/npm%20logo/npm-logo-red.png" TargetMode="External"/><Relationship Id="rId35" Type="http://schemas.openxmlformats.org/officeDocument/2006/relationships/hyperlink" Target="https://commons.wikimedia.org/wiki/File:JavaScript-logo.png" TargetMode="External"/><Relationship Id="rId43" Type="http://schemas.openxmlformats.org/officeDocument/2006/relationships/hyperlink" Target="https://en.wikipedia.org/wiki/Schwarz_Gruppe" TargetMode="External"/><Relationship Id="rId48" Type="http://schemas.openxmlformats.org/officeDocument/2006/relationships/hyperlink" Target="https://www.mongodb.com/brand-resources" TargetMode="External"/><Relationship Id="rId8" Type="http://schemas.openxmlformats.org/officeDocument/2006/relationships/hyperlink" Target="https://swagger.io/docs/specification/about/" TargetMode="External"/><Relationship Id="rId51" Type="http://schemas.openxmlformats.org/officeDocument/2006/relationships/hyperlink" Target="https://openclipart.org/detail/237988/file" TargetMode="External"/><Relationship Id="rId3" Type="http://schemas.openxmlformats.org/officeDocument/2006/relationships/image" Target="../media/image76.png"/><Relationship Id="rId12" Type="http://schemas.openxmlformats.org/officeDocument/2006/relationships/hyperlink" Target="https://pactflow.io/blog/why-contract-testing/?utm_source=ossdocs&amp;utm_campaign=convince_me_what_is" TargetMode="External"/><Relationship Id="rId17" Type="http://schemas.openxmlformats.org/officeDocument/2006/relationships/hyperlink" Target="https://openpracticelibrary.com/practice/contract-first-development/" TargetMode="External"/><Relationship Id="rId25" Type="http://schemas.openxmlformats.org/officeDocument/2006/relationships/hyperlink" Target="https://www.visual-paradigm.com/guide/development/code-first-vs-design-first" TargetMode="External"/><Relationship Id="rId33" Type="http://schemas.openxmlformats.org/officeDocument/2006/relationships/hyperlink" Target="https://de.wikipedia.org/wiki/Datei:Java-Logo.svg" TargetMode="External"/><Relationship Id="rId38" Type="http://schemas.openxmlformats.org/officeDocument/2006/relationships/hyperlink" Target="https://twitter.com/SmartBear/status/914901646848679937" TargetMode="External"/><Relationship Id="rId46" Type="http://schemas.openxmlformats.org/officeDocument/2006/relationships/hyperlink" Target="http://clipart-library.com/clipart/377169.htm" TargetMode="External"/><Relationship Id="rId20" Type="http://schemas.openxmlformats.org/officeDocument/2006/relationships/hyperlink" Target="https://medium.com/better-practices/api-first-software-development-for-modern-organizations-fdbfba9a66d3" TargetMode="External"/><Relationship Id="rId41" Type="http://schemas.openxmlformats.org/officeDocument/2006/relationships/hyperlink" Target="http://clipart-library.com/" TargetMode="External"/><Relationship Id="rId54" Type="http://schemas.openxmlformats.org/officeDocument/2006/relationships/hyperlink" Target="https://pixabay.com/illustrations/group-discussion-human-personal-1962592/" TargetMode="External"/><Relationship Id="rId1" Type="http://schemas.openxmlformats.org/officeDocument/2006/relationships/slideLayout" Target="../slideLayouts/slideLayout10.xml"/><Relationship Id="rId6" Type="http://schemas.openxmlformats.org/officeDocument/2006/relationships/hyperlink" Target="https://swagger.io/specification/" TargetMode="External"/><Relationship Id="rId15" Type="http://schemas.openxmlformats.org/officeDocument/2006/relationships/hyperlink" Target="https://springframework.guru/using-swagger-request-validator-to-validate-spring-cloud-contracts/" TargetMode="External"/><Relationship Id="rId23" Type="http://schemas.openxmlformats.org/officeDocument/2006/relationships/hyperlink" Target="https://apievangelist.com/2019/07/15/what-is-an-api-contract/" TargetMode="External"/><Relationship Id="rId28" Type="http://schemas.openxmlformats.org/officeDocument/2006/relationships/hyperlink" Target="https://www.youtube.com/watch?v=1t-gK-9EIq4" TargetMode="External"/><Relationship Id="rId36" Type="http://schemas.openxmlformats.org/officeDocument/2006/relationships/hyperlink" Target="https://spring.io/trademarks" TargetMode="External"/><Relationship Id="rId49" Type="http://schemas.openxmlformats.org/officeDocument/2006/relationships/hyperlink" Target="http://clipart-library.com/clip-art/214-2149139_engineer-clipart-construction-plan-blue-safety-icon-png.htm" TargetMode="External"/></Relationships>
</file>

<file path=ppt/slides/_rels/slide56.xml.rels><?xml version="1.0" encoding="UTF-8" standalone="yes"?>
<Relationships xmlns="http://schemas.openxmlformats.org/package/2006/relationships"><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26" Type="http://schemas.openxmlformats.org/officeDocument/2006/relationships/hyperlink" Target="https://openclipart.org/detail/276597/brain-profile-line-art" TargetMode="External"/><Relationship Id="rId39" Type="http://schemas.openxmlformats.org/officeDocument/2006/relationships/hyperlink" Target="https://en.wikipedia.org/wiki/API"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6.xml"/><Relationship Id="rId16" Type="http://schemas.openxmlformats.org/officeDocument/2006/relationships/hyperlink" Target="https://openclipart.org/detail/307282/shaking-hands-silhouette" TargetMode="External"/><Relationship Id="rId20" Type="http://schemas.openxmlformats.org/officeDocument/2006/relationships/hyperlink" Target="http://www.wolfmatters.org/wolf-facts.html" TargetMode="External"/><Relationship Id="rId29" Type="http://schemas.openxmlformats.org/officeDocument/2006/relationships/hyperlink" Target="https://www.animalsprints.com/p/491/gray-timber-wolf-pair-canis-lupus-bozeman-area-7992771.jpg" TargetMode="External"/><Relationship Id="rId41" Type="http://schemas.openxmlformats.org/officeDocument/2006/relationships/hyperlink" Target="https://blog.axway.com/amplify-products/api-management/what-is-an-api" TargetMode="External"/><Relationship Id="rId1" Type="http://schemas.openxmlformats.org/officeDocument/2006/relationships/slideLayout" Target="../slideLayouts/slideLayout10.xml"/><Relationship Id="rId6" Type="http://schemas.openxmlformats.org/officeDocument/2006/relationships/hyperlink" Target="https://openapi-generator.tech/img/mono-logo.sv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5" Type="http://schemas.openxmlformats.org/officeDocument/2006/relationships/hyperlink" Target="https://www.openapis.org/wp-content/uploads/sites/3/2016/10/OpenAPI_Pantone.pn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10" Type="http://schemas.openxmlformats.org/officeDocument/2006/relationships/hyperlink" Target="https://openclipart.org/detail/190964/design" TargetMode="External"/><Relationship Id="rId19" Type="http://schemas.openxmlformats.org/officeDocument/2006/relationships/hyperlink" Target="https://www.euronatur.org/en/what-we-do/endangered-species/wolf/wolves-in-europe/" TargetMode="External"/><Relationship Id="rId31" Type="http://schemas.openxmlformats.org/officeDocument/2006/relationships/hyperlink" Target="https://i.pinimg.com/736x/6d/9f/53/6d9f5334e36f1ee02c73660a8247d185.jpg" TargetMode="External"/><Relationship Id="rId4" Type="http://schemas.openxmlformats.org/officeDocument/2006/relationships/image" Target="../media/image77.png"/><Relationship Id="rId9" Type="http://schemas.openxmlformats.org/officeDocument/2006/relationships/hyperlink" Target="https://openclipart.org/detail/188650/search-ideogram"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8" Type="http://schemas.openxmlformats.org/officeDocument/2006/relationships/hyperlink" Target="https://openclipart.org/detail/237996/package" TargetMode="External"/><Relationship Id="rId3" Type="http://schemas.openxmlformats.org/officeDocument/2006/relationships/image" Target="../media/image76.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5.xml"/><Relationship Id="rId5" Type="http://schemas.openxmlformats.org/officeDocument/2006/relationships/image" Target="../media/image79.jpe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hyperlink" Target="https://www.euronatur.org/en/what-we-do/endangered-species/wolf/wolves-in-europe/" TargetMode="Externa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Unschärfe enthält.&#10;&#10;Automatisch generierte Beschreibung">
            <a:extLst>
              <a:ext uri="{FF2B5EF4-FFF2-40B4-BE49-F238E27FC236}">
                <a16:creationId xmlns:a16="http://schemas.microsoft.com/office/drawing/2014/main" id="{82494AE3-BA55-4FFD-9015-136C5820B5D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306" r="19306"/>
          <a:stretch>
            <a:fillRect/>
          </a:stretch>
        </p:blipFill>
        <p:spPr/>
      </p:pic>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p:txBody>
          <a:bodyPr/>
          <a:lstStyle/>
          <a:p>
            <a:r>
              <a:rPr lang="de-DE" dirty="0" err="1"/>
              <a:t>SITcon</a:t>
            </a:r>
            <a:br>
              <a:rPr lang="de-DE" dirty="0"/>
            </a:br>
            <a:r>
              <a:rPr lang="de-DE" dirty="0"/>
              <a:t>Schwarz IT</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lstStyle/>
          <a:p>
            <a:r>
              <a:rPr lang="de-DE" sz="1800" dirty="0"/>
              <a:t>IT Solution Development - Java </a:t>
            </a:r>
            <a:r>
              <a:rPr lang="de-DE" sz="1800" dirty="0" err="1"/>
              <a:t>Fullstack</a:t>
            </a:r>
            <a:r>
              <a:rPr lang="de-DE" sz="1800" dirty="0"/>
              <a:t> Development</a:t>
            </a:r>
          </a:p>
          <a:p>
            <a:r>
              <a:rPr lang="de-DE" sz="1800" dirty="0"/>
              <a:t>Atanas L. </a:t>
            </a:r>
            <a:r>
              <a:rPr lang="de-DE" sz="1800" dirty="0" err="1"/>
              <a:t>Kuzmanov</a:t>
            </a:r>
            <a:endParaRPr lang="de-DE" sz="18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p:txBody>
          <a:bodyPr/>
          <a:lstStyle/>
          <a:p>
            <a:r>
              <a:rPr lang="de-DE" dirty="0"/>
              <a:t>Sofia, </a:t>
            </a:r>
            <a:r>
              <a:rPr lang="de-DE" dirty="0" err="1"/>
              <a:t>Bulgaria</a:t>
            </a:r>
            <a:r>
              <a:rPr lang="de-DE" dirty="0"/>
              <a:t> 29. September 2021 </a:t>
            </a:r>
          </a:p>
          <a:p>
            <a:endParaRPr lang="de-DE" dirty="0"/>
          </a:p>
        </p:txBody>
      </p:sp>
      <p:pic>
        <p:nvPicPr>
          <p:cNvPr id="13" name="Grafik 12">
            <a:extLst>
              <a:ext uri="{FF2B5EF4-FFF2-40B4-BE49-F238E27FC236}">
                <a16:creationId xmlns:a16="http://schemas.microsoft.com/office/drawing/2014/main" id="{FEB43FB5-40F9-41C1-9EC8-CEB94B7C74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2224" y="2095165"/>
            <a:ext cx="3276526" cy="2667669"/>
          </a:xfrm>
          <a:prstGeom prst="rect">
            <a:avLst/>
          </a:prstGeom>
        </p:spPr>
      </p:pic>
      <p:grpSp>
        <p:nvGrpSpPr>
          <p:cNvPr id="14" name="Grafik 4">
            <a:extLst>
              <a:ext uri="{FF2B5EF4-FFF2-40B4-BE49-F238E27FC236}">
                <a16:creationId xmlns:a16="http://schemas.microsoft.com/office/drawing/2014/main" id="{433DE19E-AD5D-4BD9-A490-CACA5EDFEBDA}"/>
              </a:ext>
            </a:extLst>
          </p:cNvPr>
          <p:cNvGrpSpPr>
            <a:grpSpLocks noChangeAspect="1"/>
          </p:cNvGrpSpPr>
          <p:nvPr/>
        </p:nvGrpSpPr>
        <p:grpSpPr>
          <a:xfrm>
            <a:off x="551384" y="6021288"/>
            <a:ext cx="1525500" cy="378000"/>
            <a:chOff x="3791744" y="6145884"/>
            <a:chExt cx="1076325" cy="266700"/>
          </a:xfrm>
        </p:grpSpPr>
        <p:grpSp>
          <p:nvGrpSpPr>
            <p:cNvPr id="15" name="Grafik 4">
              <a:extLst>
                <a:ext uri="{FF2B5EF4-FFF2-40B4-BE49-F238E27FC236}">
                  <a16:creationId xmlns:a16="http://schemas.microsoft.com/office/drawing/2014/main" id="{CAA24E8E-6B2B-40EF-8EE1-67B8630338A2}"/>
                </a:ext>
              </a:extLst>
            </p:cNvPr>
            <p:cNvGrpSpPr/>
            <p:nvPr/>
          </p:nvGrpSpPr>
          <p:grpSpPr>
            <a:xfrm>
              <a:off x="3791744" y="6145884"/>
              <a:ext cx="1074458" cy="270005"/>
              <a:chOff x="3791744" y="6145884"/>
              <a:chExt cx="1074458" cy="270005"/>
            </a:xfrm>
          </p:grpSpPr>
          <p:sp>
            <p:nvSpPr>
              <p:cNvPr id="28" name="Freihandform: Form 27">
                <a:extLst>
                  <a:ext uri="{FF2B5EF4-FFF2-40B4-BE49-F238E27FC236}">
                    <a16:creationId xmlns:a16="http://schemas.microsoft.com/office/drawing/2014/main" id="{BB59B144-19E0-42D3-8458-FACC01643531}"/>
                  </a:ext>
                </a:extLst>
              </p:cNvPr>
              <p:cNvSpPr/>
              <p:nvPr/>
            </p:nvSpPr>
            <p:spPr>
              <a:xfrm>
                <a:off x="3791744" y="6145884"/>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6E1E6E"/>
              </a:solidFill>
              <a:ln w="9525" cap="flat">
                <a:no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AB348193-B9D5-4E23-9150-86B0D8EDCEF1}"/>
                  </a:ext>
                </a:extLst>
              </p:cNvPr>
              <p:cNvSpPr/>
              <p:nvPr/>
            </p:nvSpPr>
            <p:spPr>
              <a:xfrm>
                <a:off x="3881736" y="6235885"/>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FFFFFF"/>
              </a:solidFill>
              <a:ln w="9525" cap="flat">
                <a:noFill/>
                <a:prstDash val="solid"/>
                <a:miter/>
              </a:ln>
            </p:spPr>
            <p:txBody>
              <a:bodyPr rtlCol="0" anchor="ctr"/>
              <a:lstStyle/>
              <a:p>
                <a:endParaRPr lang="de-DE"/>
              </a:p>
            </p:txBody>
          </p:sp>
        </p:grpSp>
        <p:grpSp>
          <p:nvGrpSpPr>
            <p:cNvPr id="16" name="Grafik 4">
              <a:extLst>
                <a:ext uri="{FF2B5EF4-FFF2-40B4-BE49-F238E27FC236}">
                  <a16:creationId xmlns:a16="http://schemas.microsoft.com/office/drawing/2014/main" id="{E9BDDC5D-D61E-424C-B341-D19B71AFA701}"/>
                </a:ext>
              </a:extLst>
            </p:cNvPr>
            <p:cNvGrpSpPr/>
            <p:nvPr/>
          </p:nvGrpSpPr>
          <p:grpSpPr>
            <a:xfrm>
              <a:off x="3971985" y="6233752"/>
              <a:ext cx="805491" cy="94278"/>
              <a:chOff x="3971985" y="6233752"/>
              <a:chExt cx="805491" cy="94278"/>
            </a:xfrm>
          </p:grpSpPr>
          <p:grpSp>
            <p:nvGrpSpPr>
              <p:cNvPr id="17" name="Grafik 4">
                <a:extLst>
                  <a:ext uri="{FF2B5EF4-FFF2-40B4-BE49-F238E27FC236}">
                    <a16:creationId xmlns:a16="http://schemas.microsoft.com/office/drawing/2014/main" id="{AC7E7670-D466-4639-99FE-40F90D861876}"/>
                  </a:ext>
                </a:extLst>
              </p:cNvPr>
              <p:cNvGrpSpPr/>
              <p:nvPr/>
            </p:nvGrpSpPr>
            <p:grpSpPr>
              <a:xfrm>
                <a:off x="4078227" y="6233752"/>
                <a:ext cx="699249" cy="94278"/>
                <a:chOff x="4078227" y="6233752"/>
                <a:chExt cx="699249" cy="94278"/>
              </a:xfrm>
              <a:solidFill>
                <a:srgbClr val="C6C6C6"/>
              </a:solidFill>
            </p:grpSpPr>
            <p:sp>
              <p:nvSpPr>
                <p:cNvPr id="20" name="Freihandform: Form 19">
                  <a:extLst>
                    <a:ext uri="{FF2B5EF4-FFF2-40B4-BE49-F238E27FC236}">
                      <a16:creationId xmlns:a16="http://schemas.microsoft.com/office/drawing/2014/main" id="{FE7CC77C-2F6E-40DA-9857-CD37D521E41D}"/>
                    </a:ext>
                  </a:extLst>
                </p:cNvPr>
                <p:cNvSpPr/>
                <p:nvPr/>
              </p:nvSpPr>
              <p:spPr>
                <a:xfrm>
                  <a:off x="4078227" y="6308856"/>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C6C6C6"/>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69E2CB4F-A736-4496-B31D-DC330863EEA1}"/>
                    </a:ext>
                  </a:extLst>
                </p:cNvPr>
                <p:cNvSpPr/>
                <p:nvPr/>
              </p:nvSpPr>
              <p:spPr>
                <a:xfrm>
                  <a:off x="4115003" y="6233752"/>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8"/>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C6C6C6"/>
                </a:solidFill>
                <a:ln w="9525" cap="flat">
                  <a:no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C783DF3D-F0FA-427E-B38B-B719EEF22359}"/>
                    </a:ext>
                  </a:extLst>
                </p:cNvPr>
                <p:cNvSpPr/>
                <p:nvPr/>
              </p:nvSpPr>
              <p:spPr>
                <a:xfrm>
                  <a:off x="4203605" y="6233752"/>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C6C6C6"/>
                </a:solidFill>
                <a:ln w="9525"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25F7B5FD-BD25-4694-A711-47059F10B321}"/>
                    </a:ext>
                  </a:extLst>
                </p:cNvPr>
                <p:cNvSpPr/>
                <p:nvPr/>
              </p:nvSpPr>
              <p:spPr>
                <a:xfrm>
                  <a:off x="4305303" y="6235895"/>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C6C6C6"/>
                </a:solidFill>
                <a:ln w="9525" cap="flat">
                  <a:no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85AD003B-AC70-416B-AC58-76C41E05CD85}"/>
                    </a:ext>
                  </a:extLst>
                </p:cNvPr>
                <p:cNvSpPr/>
                <p:nvPr/>
              </p:nvSpPr>
              <p:spPr>
                <a:xfrm>
                  <a:off x="4394762" y="6235895"/>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C6C6C6"/>
                </a:solidFill>
                <a:ln w="9525" cap="flat">
                  <a:no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78CEA222-D349-46E4-84CC-65E81F852098}"/>
                    </a:ext>
                  </a:extLst>
                </p:cNvPr>
                <p:cNvSpPr/>
                <p:nvPr/>
              </p:nvSpPr>
              <p:spPr>
                <a:xfrm>
                  <a:off x="4509576" y="6235895"/>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497 h 89973"/>
                    <a:gd name="connsiteX10" fmla="*/ 28966 w 85944"/>
                    <a:gd name="connsiteY10" fmla="*/ 54188 h 89973"/>
                    <a:gd name="connsiteX11" fmla="*/ 56436 w 85944"/>
                    <a:gd name="connsiteY11" fmla="*/ 54188 h 89973"/>
                    <a:gd name="connsiteX12" fmla="*/ 42958 w 85944"/>
                    <a:gd name="connsiteY12" fmla="*/ 15497 h 89973"/>
                    <a:gd name="connsiteX13" fmla="*/ 42577 w 85944"/>
                    <a:gd name="connsiteY13" fmla="*/ 1549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497"/>
                      </a:moveTo>
                      <a:lnTo>
                        <a:pt x="28966" y="54188"/>
                      </a:lnTo>
                      <a:lnTo>
                        <a:pt x="56436" y="54188"/>
                      </a:lnTo>
                      <a:lnTo>
                        <a:pt x="42958" y="15497"/>
                      </a:lnTo>
                      <a:lnTo>
                        <a:pt x="42577" y="15497"/>
                      </a:lnTo>
                      <a:close/>
                    </a:path>
                  </a:pathLst>
                </a:custGeom>
                <a:solidFill>
                  <a:srgbClr val="C6C6C6"/>
                </a:solidFill>
                <a:ln w="9525" cap="flat">
                  <a:no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79A30358-669F-4ED7-A9C3-59677CCF3647}"/>
                    </a:ext>
                  </a:extLst>
                </p:cNvPr>
                <p:cNvSpPr/>
                <p:nvPr/>
              </p:nvSpPr>
              <p:spPr>
                <a:xfrm>
                  <a:off x="4611636" y="6235895"/>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48 h 89973"/>
                    <a:gd name="connsiteX18" fmla="*/ 56959 w 76104"/>
                    <a:gd name="connsiteY18" fmla="*/ 26584 h 89973"/>
                    <a:gd name="connsiteX19" fmla="*/ 53369 w 76104"/>
                    <a:gd name="connsiteY19" fmla="*/ 16183 h 89973"/>
                    <a:gd name="connsiteX20" fmla="*/ 41834 w 76104"/>
                    <a:gd name="connsiteY20" fmla="*/ 12840 h 89973"/>
                    <a:gd name="connsiteX21" fmla="*/ 15754 w 76104"/>
                    <a:gd name="connsiteY21" fmla="*/ 12840 h 89973"/>
                    <a:gd name="connsiteX22" fmla="*/ 15754 w 76104"/>
                    <a:gd name="connsiteY22" fmla="*/ 40938 h 89973"/>
                    <a:gd name="connsiteX23" fmla="*/ 41967 w 76104"/>
                    <a:gd name="connsiteY23" fmla="*/ 4093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48"/>
                      </a:moveTo>
                      <a:cubicBezTo>
                        <a:pt x="51968" y="40948"/>
                        <a:pt x="56959" y="36157"/>
                        <a:pt x="56959" y="26584"/>
                      </a:cubicBezTo>
                      <a:cubicBezTo>
                        <a:pt x="56959" y="21879"/>
                        <a:pt x="55759" y="18421"/>
                        <a:pt x="53369" y="16183"/>
                      </a:cubicBezTo>
                      <a:cubicBezTo>
                        <a:pt x="50978" y="13964"/>
                        <a:pt x="47130" y="12840"/>
                        <a:pt x="41834" y="12840"/>
                      </a:cubicBezTo>
                      <a:lnTo>
                        <a:pt x="15754" y="12840"/>
                      </a:lnTo>
                      <a:lnTo>
                        <a:pt x="15754" y="40938"/>
                      </a:lnTo>
                      <a:lnTo>
                        <a:pt x="41967" y="40938"/>
                      </a:lnTo>
                      <a:close/>
                    </a:path>
                  </a:pathLst>
                </a:custGeom>
                <a:solidFill>
                  <a:srgbClr val="C6C6C6"/>
                </a:solidFill>
                <a:ln w="9525" cap="flat">
                  <a:no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1A80A396-09DE-4C7E-84DA-82B51256FBD7}"/>
                    </a:ext>
                  </a:extLst>
                </p:cNvPr>
                <p:cNvSpPr/>
                <p:nvPr/>
              </p:nvSpPr>
              <p:spPr>
                <a:xfrm>
                  <a:off x="4703762" y="6235895"/>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C6C6C6"/>
                </a:solidFill>
                <a:ln w="9525" cap="flat">
                  <a:noFill/>
                  <a:prstDash val="solid"/>
                  <a:miter/>
                </a:ln>
              </p:spPr>
              <p:txBody>
                <a:bodyPr rtlCol="0" anchor="ctr"/>
                <a:lstStyle/>
                <a:p>
                  <a:endParaRPr lang="de-DE"/>
                </a:p>
              </p:txBody>
            </p:sp>
          </p:grpSp>
          <p:sp>
            <p:nvSpPr>
              <p:cNvPr id="18" name="Freihandform: Form 17">
                <a:extLst>
                  <a:ext uri="{FF2B5EF4-FFF2-40B4-BE49-F238E27FC236}">
                    <a16:creationId xmlns:a16="http://schemas.microsoft.com/office/drawing/2014/main" id="{C54C4654-9D5E-4452-94FD-7642CB68BE39}"/>
                  </a:ext>
                </a:extLst>
              </p:cNvPr>
              <p:cNvSpPr/>
              <p:nvPr/>
            </p:nvSpPr>
            <p:spPr>
              <a:xfrm>
                <a:off x="3971985" y="6235895"/>
                <a:ext cx="15754" cy="89973"/>
              </a:xfrm>
              <a:custGeom>
                <a:avLst/>
                <a:gdLst>
                  <a:gd name="connsiteX0" fmla="*/ 15754 w 15754"/>
                  <a:gd name="connsiteY0" fmla="*/ 0 h 89973"/>
                  <a:gd name="connsiteX1" fmla="*/ 15754 w 15754"/>
                  <a:gd name="connsiteY1" fmla="*/ 89973 h 89973"/>
                  <a:gd name="connsiteX2" fmla="*/ 0 w 15754"/>
                  <a:gd name="connsiteY2" fmla="*/ 89973 h 89973"/>
                  <a:gd name="connsiteX3" fmla="*/ 0 w 15754"/>
                  <a:gd name="connsiteY3" fmla="*/ 0 h 89973"/>
                  <a:gd name="connsiteX4" fmla="*/ 15754 w 15754"/>
                  <a:gd name="connsiteY4" fmla="*/ 0 h 8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73">
                    <a:moveTo>
                      <a:pt x="15754" y="0"/>
                    </a:moveTo>
                    <a:lnTo>
                      <a:pt x="15754" y="89973"/>
                    </a:lnTo>
                    <a:lnTo>
                      <a:pt x="0" y="89973"/>
                    </a:lnTo>
                    <a:lnTo>
                      <a:pt x="0" y="0"/>
                    </a:lnTo>
                    <a:lnTo>
                      <a:pt x="15754" y="0"/>
                    </a:lnTo>
                    <a:close/>
                  </a:path>
                </a:pathLst>
              </a:custGeom>
              <a:solidFill>
                <a:srgbClr val="FFFFFF"/>
              </a:solidFill>
              <a:ln w="9525"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B4BB2800-3309-4BB8-9E81-489118C6C906}"/>
                  </a:ext>
                </a:extLst>
              </p:cNvPr>
              <p:cNvSpPr/>
              <p:nvPr/>
            </p:nvSpPr>
            <p:spPr>
              <a:xfrm>
                <a:off x="4004113" y="6235895"/>
                <a:ext cx="72847" cy="89982"/>
              </a:xfrm>
              <a:custGeom>
                <a:avLst/>
                <a:gdLst>
                  <a:gd name="connsiteX0" fmla="*/ 72847 w 72847"/>
                  <a:gd name="connsiteY0" fmla="*/ 0 h 89982"/>
                  <a:gd name="connsiteX1" fmla="*/ 72847 w 72847"/>
                  <a:gd name="connsiteY1" fmla="*/ 13611 h 89982"/>
                  <a:gd name="connsiteX2" fmla="*/ 44234 w 72847"/>
                  <a:gd name="connsiteY2" fmla="*/ 13611 h 89982"/>
                  <a:gd name="connsiteX3" fmla="*/ 44234 w 72847"/>
                  <a:gd name="connsiteY3" fmla="*/ 89983 h 89982"/>
                  <a:gd name="connsiteX4" fmla="*/ 28480 w 72847"/>
                  <a:gd name="connsiteY4" fmla="*/ 89983 h 89982"/>
                  <a:gd name="connsiteX5" fmla="*/ 28480 w 72847"/>
                  <a:gd name="connsiteY5" fmla="*/ 13611 h 89982"/>
                  <a:gd name="connsiteX6" fmla="*/ 0 w 72847"/>
                  <a:gd name="connsiteY6" fmla="*/ 13611 h 89982"/>
                  <a:gd name="connsiteX7" fmla="*/ 0 w 72847"/>
                  <a:gd name="connsiteY7" fmla="*/ 0 h 89982"/>
                  <a:gd name="connsiteX8" fmla="*/ 72847 w 72847"/>
                  <a:gd name="connsiteY8"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82">
                    <a:moveTo>
                      <a:pt x="72847" y="0"/>
                    </a:moveTo>
                    <a:lnTo>
                      <a:pt x="72847" y="13611"/>
                    </a:lnTo>
                    <a:lnTo>
                      <a:pt x="44234" y="13611"/>
                    </a:lnTo>
                    <a:lnTo>
                      <a:pt x="44234" y="89983"/>
                    </a:lnTo>
                    <a:lnTo>
                      <a:pt x="28480" y="89983"/>
                    </a:lnTo>
                    <a:lnTo>
                      <a:pt x="28480" y="13611"/>
                    </a:lnTo>
                    <a:lnTo>
                      <a:pt x="0" y="13611"/>
                    </a:lnTo>
                    <a:lnTo>
                      <a:pt x="0" y="0"/>
                    </a:lnTo>
                    <a:lnTo>
                      <a:pt x="72847" y="0"/>
                    </a:lnTo>
                    <a:close/>
                  </a:path>
                </a:pathLst>
              </a:custGeom>
              <a:solidFill>
                <a:srgbClr val="FFFFFF"/>
              </a:solidFill>
              <a:ln w="952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1"/>
          </p:nvPr>
        </p:nvSpPr>
        <p:spPr/>
        <p:txBody>
          <a:bodyPr/>
          <a:lstStyle/>
          <a:p>
            <a:r>
              <a:rPr lang="en-GB" dirty="0">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spec document is indispensable in meeting your requirements when building APIs.</a:t>
            </a:r>
            <a:endParaRPr lang="de-DE" dirty="0"/>
          </a:p>
          <a:p>
            <a:pPr lvl="1"/>
            <a:r>
              <a:rPr lang="en-GB" dirty="0">
                <a:latin typeface="Arial" panose="020B0604020202020204" pitchFamily="34" charset="0"/>
                <a:cs typeface="Arial" panose="020B0604020202020204" pitchFamily="34" charset="0"/>
              </a:rPr>
              <a:t>Things get</a:t>
            </a:r>
            <a:r>
              <a:rPr lang="bg-B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even more exciting when this so-called document can:</a:t>
            </a:r>
            <a:endParaRPr lang="de-DE" dirty="0"/>
          </a:p>
          <a:p>
            <a:pPr lvl="2"/>
            <a:r>
              <a:rPr lang="en-GB" dirty="0">
                <a:latin typeface="Arial" panose="020B0604020202020204" pitchFamily="34" charset="0"/>
                <a:cs typeface="Arial" panose="020B0604020202020204" pitchFamily="34" charset="0"/>
              </a:rPr>
              <a:t>Serve as a contract</a:t>
            </a:r>
          </a:p>
          <a:p>
            <a:pPr lvl="2"/>
            <a:r>
              <a:rPr lang="de-DE" dirty="0" err="1"/>
              <a:t>Generate</a:t>
            </a:r>
            <a:r>
              <a:rPr lang="de-DE" dirty="0"/>
              <a:t> </a:t>
            </a:r>
            <a:r>
              <a:rPr lang="de-DE" dirty="0" err="1"/>
              <a:t>clients</a:t>
            </a:r>
            <a:r>
              <a:rPr lang="de-DE" dirty="0"/>
              <a:t>, </a:t>
            </a:r>
            <a:r>
              <a:rPr lang="de-DE" dirty="0" err="1"/>
              <a:t>servers</a:t>
            </a:r>
            <a:r>
              <a:rPr lang="de-DE" dirty="0"/>
              <a:t>, </a:t>
            </a:r>
            <a:r>
              <a:rPr lang="de-DE" dirty="0" err="1"/>
              <a:t>and</a:t>
            </a:r>
            <a:r>
              <a:rPr lang="de-DE" dirty="0"/>
              <a:t> </a:t>
            </a:r>
            <a:r>
              <a:rPr lang="de-DE" dirty="0" err="1"/>
              <a:t>documentation</a:t>
            </a:r>
            <a:r>
              <a:rPr lang="de-DE" dirty="0"/>
              <a:t> in a </a:t>
            </a:r>
            <a:r>
              <a:rPr lang="de-DE" dirty="0" err="1"/>
              <a:t>plethora</a:t>
            </a:r>
            <a:r>
              <a:rPr lang="de-DE" dirty="0"/>
              <a:t> </a:t>
            </a:r>
            <a:r>
              <a:rPr lang="de-DE" dirty="0" err="1"/>
              <a:t>of</a:t>
            </a:r>
            <a:r>
              <a:rPr lang="de-DE" dirty="0"/>
              <a:t> </a:t>
            </a:r>
            <a:r>
              <a:rPr lang="de-DE" dirty="0" err="1"/>
              <a:t>languages</a:t>
            </a:r>
            <a:endParaRPr lang="de-DE" dirty="0"/>
          </a:p>
          <a:p>
            <a:pPr lvl="2"/>
            <a:r>
              <a:rPr lang="de-DE" dirty="0" err="1"/>
              <a:t>Put</a:t>
            </a:r>
            <a:r>
              <a:rPr lang="de-DE" dirty="0"/>
              <a:t> </a:t>
            </a:r>
            <a:r>
              <a:rPr lang="de-DE" dirty="0" err="1"/>
              <a:t>your</a:t>
            </a:r>
            <a:r>
              <a:rPr lang="de-DE" dirty="0"/>
              <a:t> </a:t>
            </a:r>
            <a:r>
              <a:rPr lang="de-DE" dirty="0" err="1"/>
              <a:t>developers</a:t>
            </a:r>
            <a:r>
              <a:rPr lang="de-DE" dirty="0"/>
              <a:t> </a:t>
            </a:r>
            <a:r>
              <a:rPr lang="de-DE" dirty="0" err="1"/>
              <a:t>and</a:t>
            </a:r>
            <a:r>
              <a:rPr lang="de-DE" dirty="0"/>
              <a:t> </a:t>
            </a:r>
            <a:r>
              <a:rPr lang="de-DE" dirty="0" err="1"/>
              <a:t>client</a:t>
            </a:r>
            <a:r>
              <a:rPr lang="de-DE" dirty="0"/>
              <a:t> </a:t>
            </a:r>
            <a:r>
              <a:rPr lang="de-DE" dirty="0" err="1"/>
              <a:t>first</a:t>
            </a:r>
            <a:endParaRPr lang="de-DE" dirty="0"/>
          </a:p>
          <a:p>
            <a:pPr lvl="2"/>
            <a:r>
              <a:rPr lang="de-DE" dirty="0" err="1"/>
              <a:t>Have</a:t>
            </a:r>
            <a:r>
              <a:rPr lang="de-DE" dirty="0"/>
              <a:t> </a:t>
            </a:r>
            <a:r>
              <a:rPr lang="de-DE" dirty="0" err="1"/>
              <a:t>Automatic</a:t>
            </a:r>
            <a:r>
              <a:rPr lang="de-DE" dirty="0"/>
              <a:t>, Fail-fast, API Validation</a:t>
            </a:r>
          </a:p>
          <a:p>
            <a:pPr lvl="2"/>
            <a:r>
              <a:rPr lang="de-DE" dirty="0" err="1"/>
              <a:t>Is</a:t>
            </a:r>
            <a:r>
              <a:rPr lang="de-DE" dirty="0"/>
              <a:t> Cross-</a:t>
            </a:r>
            <a:r>
              <a:rPr lang="de-DE" dirty="0" err="1"/>
              <a:t>Platform</a:t>
            </a:r>
            <a:r>
              <a:rPr lang="de-DE" dirty="0"/>
              <a:t> </a:t>
            </a:r>
            <a:r>
              <a:rPr lang="de-DE" dirty="0" err="1"/>
              <a:t>and</a:t>
            </a:r>
            <a:r>
              <a:rPr lang="de-DE" dirty="0"/>
              <a:t> Language </a:t>
            </a:r>
            <a:r>
              <a:rPr lang="de-DE" dirty="0" err="1"/>
              <a:t>Agnostic</a:t>
            </a:r>
            <a:endParaRPr lang="de-DE" dirty="0"/>
          </a:p>
          <a:p>
            <a:pPr lvl="2"/>
            <a:r>
              <a:rPr lang="de-DE" dirty="0" err="1"/>
              <a:t>Is</a:t>
            </a:r>
            <a:r>
              <a:rPr lang="de-DE" dirty="0"/>
              <a:t> </a:t>
            </a:r>
            <a:r>
              <a:rPr lang="de-DE" dirty="0" err="1"/>
              <a:t>both</a:t>
            </a:r>
            <a:r>
              <a:rPr lang="de-DE" dirty="0"/>
              <a:t> human </a:t>
            </a:r>
            <a:r>
              <a:rPr lang="de-DE" dirty="0" err="1"/>
              <a:t>and</a:t>
            </a:r>
            <a:r>
              <a:rPr lang="de-DE" dirty="0"/>
              <a:t> </a:t>
            </a:r>
            <a:r>
              <a:rPr lang="de-DE" dirty="0" err="1"/>
              <a:t>machine</a:t>
            </a:r>
            <a:r>
              <a:rPr lang="de-DE" dirty="0"/>
              <a:t> </a:t>
            </a:r>
            <a:r>
              <a:rPr lang="de-DE" dirty="0" err="1"/>
              <a:t>readable</a:t>
            </a:r>
            <a:r>
              <a:rPr lang="de-DE" dirty="0"/>
              <a:t> in YAML </a:t>
            </a:r>
            <a:r>
              <a:rPr lang="de-DE" dirty="0" err="1"/>
              <a:t>or</a:t>
            </a:r>
            <a:r>
              <a:rPr lang="de-DE" dirty="0"/>
              <a:t> JSON</a:t>
            </a:r>
          </a:p>
          <a:p>
            <a:pPr lvl="2"/>
            <a:r>
              <a:rPr lang="de-DE" dirty="0"/>
              <a:t>Speeds </a:t>
            </a:r>
            <a:r>
              <a:rPr lang="de-DE" dirty="0" err="1"/>
              <a:t>up</a:t>
            </a:r>
            <a:r>
              <a:rPr lang="de-DE" dirty="0"/>
              <a:t> </a:t>
            </a:r>
            <a:r>
              <a:rPr lang="de-DE" dirty="0" err="1"/>
              <a:t>development</a:t>
            </a:r>
            <a:r>
              <a:rPr lang="de-DE" dirty="0"/>
              <a:t>, </a:t>
            </a:r>
            <a:r>
              <a:rPr lang="de-DE" dirty="0" err="1"/>
              <a:t>prototyping</a:t>
            </a:r>
            <a:r>
              <a:rPr lang="de-DE" dirty="0"/>
              <a:t>, etc.</a:t>
            </a:r>
          </a:p>
          <a:p>
            <a:pPr lvl="2"/>
            <a:r>
              <a:rPr lang="de-DE" dirty="0" err="1"/>
              <a:t>Reduces</a:t>
            </a:r>
            <a:r>
              <a:rPr lang="de-DE" dirty="0"/>
              <a:t> </a:t>
            </a:r>
            <a:r>
              <a:rPr lang="de-DE" dirty="0" err="1"/>
              <a:t>costs</a:t>
            </a:r>
            <a:endParaRPr lang="de-DE" dirty="0"/>
          </a:p>
          <a:p>
            <a:pPr marL="0" lvl="2" indent="0">
              <a:buNone/>
            </a:pPr>
            <a:endParaRPr lang="de-DE"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10</a:t>
            </a:fld>
            <a:endParaRPr lang="de-DE" dirty="0"/>
          </a:p>
        </p:txBody>
      </p:sp>
      <p:pic>
        <p:nvPicPr>
          <p:cNvPr id="9" name="Picture 8">
            <a:extLst>
              <a:ext uri="{FF2B5EF4-FFF2-40B4-BE49-F238E27FC236}">
                <a16:creationId xmlns:a16="http://schemas.microsoft.com/office/drawing/2014/main" id="{EAAB16BA-D428-B040-974D-C7E870A4ED15}"/>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0" name="Graphic 9" descr="Checkbox Crossed with solid fill">
            <a:extLst>
              <a:ext uri="{FF2B5EF4-FFF2-40B4-BE49-F238E27FC236}">
                <a16:creationId xmlns:a16="http://schemas.microsoft.com/office/drawing/2014/main" id="{6D0C0092-6E3E-A547-B98A-CE02DB512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1" name="Graphic 10" descr="Checkbox Ticked with solid fill">
            <a:extLst>
              <a:ext uri="{FF2B5EF4-FFF2-40B4-BE49-F238E27FC236}">
                <a16:creationId xmlns:a16="http://schemas.microsoft.com/office/drawing/2014/main" id="{C3A50AB6-B3E9-504D-B325-9765310925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CODE FIRST DEVELOPMENT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sp>
        <p:nvSpPr>
          <p:cNvPr id="12" name="TextBox 11">
            <a:extLst>
              <a:ext uri="{FF2B5EF4-FFF2-40B4-BE49-F238E27FC236}">
                <a16:creationId xmlns:a16="http://schemas.microsoft.com/office/drawing/2014/main" id="{CDC47866-D41E-8748-B45A-C58EE8B8ADF7}"/>
              </a:ext>
            </a:extLst>
          </p:cNvPr>
          <p:cNvSpPr txBox="1"/>
          <p:nvPr/>
        </p:nvSpPr>
        <p:spPr>
          <a:xfrm>
            <a:off x="8904312" y="107236"/>
            <a:ext cx="1859849" cy="707886"/>
          </a:xfrm>
          <a:prstGeom prst="rect">
            <a:avLst/>
          </a:prstGeom>
          <a:noFill/>
        </p:spPr>
        <p:txBody>
          <a:bodyPr wrap="square" rtlCol="0">
            <a:spAutoFit/>
          </a:bodyPr>
          <a:lstStyle/>
          <a:p>
            <a:pPr algn="ctr"/>
            <a:r>
              <a:rPr lang="en-GB" sz="4000" b="1" dirty="0"/>
              <a:t>{Code}</a:t>
            </a:r>
          </a:p>
        </p:txBody>
      </p:sp>
      <p:sp>
        <p:nvSpPr>
          <p:cNvPr id="16" name="Textplatzhalter 8">
            <a:extLst>
              <a:ext uri="{FF2B5EF4-FFF2-40B4-BE49-F238E27FC236}">
                <a16:creationId xmlns:a16="http://schemas.microsoft.com/office/drawing/2014/main" id="{2E931050-671C-E845-903A-53A70E10511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With a code-first approach, you start with your IDE typing out some code.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However, your main focus is on the “</a:t>
            </a:r>
            <a:r>
              <a:rPr lang="en-GB" sz="1800" b="1" i="1" dirty="0">
                <a:latin typeface="Arial" panose="020B0604020202020204" pitchFamily="34" charset="0"/>
                <a:cs typeface="Arial" panose="020B0604020202020204" pitchFamily="34" charset="0"/>
              </a:rPr>
              <a:t>core functionality</a:t>
            </a:r>
            <a:r>
              <a:rPr lang="en-GB" sz="1800" dirty="0">
                <a:latin typeface="Arial" panose="020B0604020202020204" pitchFamily="34" charset="0"/>
                <a:cs typeface="Arial" panose="020B0604020202020204" pitchFamily="34" charset="0"/>
              </a:rPr>
              <a:t>” not the “</a:t>
            </a:r>
            <a:r>
              <a:rPr lang="en-GB" sz="1800" b="1" i="1" dirty="0">
                <a:latin typeface="Arial" panose="020B0604020202020204" pitchFamily="34" charset="0"/>
                <a:cs typeface="Arial" panose="020B0604020202020204" pitchFamily="34" charset="0"/>
              </a:rPr>
              <a:t>interface</a:t>
            </a:r>
            <a:r>
              <a:rPr lang="en-GB" sz="1800" dirty="0">
                <a:latin typeface="Arial" panose="020B0604020202020204" pitchFamily="34" charset="0"/>
                <a:cs typeface="Arial" panose="020B0604020202020204" pitchFamily="34" charset="0"/>
              </a:rPr>
              <a: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When the time comes to implement the interface (</a:t>
            </a:r>
            <a:r>
              <a:rPr lang="en-GB" sz="1800" b="1" i="1" dirty="0">
                <a:latin typeface="Arial" panose="020B0604020202020204" pitchFamily="34" charset="0"/>
                <a:cs typeface="Arial" panose="020B0604020202020204" pitchFamily="34" charset="0"/>
              </a:rPr>
              <a:t>the API</a:t>
            </a:r>
            <a:r>
              <a:rPr lang="en-GB" sz="1800" dirty="0">
                <a:latin typeface="Arial" panose="020B0604020202020204" pitchFamily="34" charset="0"/>
                <a:cs typeface="Arial" panose="020B0604020202020204" pitchFamily="34" charset="0"/>
              </a:rPr>
              <a:t>), the core service is mostly done so it drives the implementation rather than the other way around.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p:txBody>
      </p:sp>
    </p:spTree>
    <p:extLst>
      <p:ext uri="{BB962C8B-B14F-4D97-AF65-F5344CB8AC3E}">
        <p14:creationId xmlns:p14="http://schemas.microsoft.com/office/powerpoint/2010/main" val="39665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3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300" fill="hold"/>
                                        <p:tgtEl>
                                          <p:spTgt spid="16">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 calcmode="lin" valueType="num">
                                      <p:cBhvr additive="base">
                                        <p:cTn id="19" dur="300" fill="hold"/>
                                        <p:tgtEl>
                                          <p:spTgt spid="16">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anim calcmode="lin" valueType="num">
                                      <p:cBhvr additive="base">
                                        <p:cTn id="25" dur="300" fill="hold"/>
                                        <p:tgtEl>
                                          <p:spTgt spid="16">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anim calcmode="lin" valueType="num">
                                      <p:cBhvr additive="base">
                                        <p:cTn id="31" dur="300" fill="hold"/>
                                        <p:tgtEl>
                                          <p:spTgt spid="16">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6">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871529" y="2375731"/>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3" name="TextBox 12">
            <a:extLst>
              <a:ext uri="{FF2B5EF4-FFF2-40B4-BE49-F238E27FC236}">
                <a16:creationId xmlns:a16="http://schemas.microsoft.com/office/drawing/2014/main" id="{89247A9E-7210-EB44-A152-FE75E05FD442}"/>
              </a:ext>
            </a:extLst>
          </p:cNvPr>
          <p:cNvSpPr txBox="1"/>
          <p:nvPr/>
        </p:nvSpPr>
        <p:spPr>
          <a:xfrm>
            <a:off x="8904312" y="107236"/>
            <a:ext cx="1859849" cy="707886"/>
          </a:xfrm>
          <a:prstGeom prst="rect">
            <a:avLst/>
          </a:prstGeom>
          <a:noFill/>
        </p:spPr>
        <p:txBody>
          <a:bodyPr wrap="square" rtlCol="0">
            <a:spAutoFit/>
          </a:bodyPr>
          <a:lstStyle/>
          <a:p>
            <a:pPr algn="ctr"/>
            <a:r>
              <a:rPr lang="en-GB" sz="4000" b="1" dirty="0"/>
              <a:t>{Code}</a:t>
            </a:r>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3107510" y="1154787"/>
            <a:ext cx="5976979" cy="1735602"/>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1094493" y="3135079"/>
            <a:ext cx="10003012" cy="3270634"/>
          </a:xfrm>
          <a:prstGeom prst="rect">
            <a:avLst/>
          </a:prstGeom>
        </p:spPr>
      </p:pic>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1" name="TextBox 10">
            <a:extLst>
              <a:ext uri="{FF2B5EF4-FFF2-40B4-BE49-F238E27FC236}">
                <a16:creationId xmlns:a16="http://schemas.microsoft.com/office/drawing/2014/main" id="{406FBBAF-D899-8D45-82B7-75A42E052D1C}"/>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3193278" y="1145444"/>
            <a:ext cx="5805444" cy="1896515"/>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1053012" y="3081520"/>
            <a:ext cx="10085976" cy="3123975"/>
          </a:xfrm>
          <a:prstGeom prst="rect">
            <a:avLst/>
          </a:prstGeom>
        </p:spPr>
      </p:pic>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15</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8557907" y="2187245"/>
            <a:ext cx="3340580" cy="1796221"/>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8557906" y="700767"/>
            <a:ext cx="2263723" cy="148647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42622" y="4225061"/>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97327" y="3543710"/>
            <a:ext cx="1966225" cy="707886"/>
          </a:xfrm>
          <a:prstGeom prst="rect">
            <a:avLst/>
          </a:prstGeom>
          <a:noFill/>
        </p:spPr>
        <p:txBody>
          <a:bodyPr wrap="square" rtlCol="0">
            <a:spAutoFit/>
          </a:bodyPr>
          <a:lstStyle/>
          <a:p>
            <a:pPr algn="ctr"/>
            <a:r>
              <a:rPr lang="en-GB" sz="4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66994" y="4113410"/>
            <a:ext cx="1606185" cy="707886"/>
          </a:xfrm>
          <a:prstGeom prst="rect">
            <a:avLst/>
          </a:prstGeom>
          <a:noFill/>
        </p:spPr>
        <p:txBody>
          <a:bodyPr wrap="square" rtlCol="0">
            <a:spAutoFit/>
          </a:bodyPr>
          <a:lstStyle/>
          <a:p>
            <a:pPr algn="ctr"/>
            <a:r>
              <a:rPr lang="en-GB" sz="4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42621" y="1154787"/>
            <a:ext cx="8415285" cy="2553892"/>
          </a:xfrm>
          <a:prstGeom prst="rect">
            <a:avLst/>
          </a:prstGeom>
        </p:spPr>
      </p:pic>
      <p:pic>
        <p:nvPicPr>
          <p:cNvPr id="22" name="Picture 21">
            <a:extLst>
              <a:ext uri="{FF2B5EF4-FFF2-40B4-BE49-F238E27FC236}">
                <a16:creationId xmlns:a16="http://schemas.microsoft.com/office/drawing/2014/main" id="{CB41F2AC-817B-D74D-BA7D-4B68177FA9D5}"/>
              </a:ext>
            </a:extLst>
          </p:cNvPr>
          <p:cNvPicPr>
            <a:picLocks noChangeAspect="1"/>
          </p:cNvPicPr>
          <p:nvPr/>
        </p:nvPicPr>
        <p:blipFill>
          <a:blip r:embed="rId4"/>
          <a:stretch>
            <a:fillRect/>
          </a:stretch>
        </p:blipFill>
        <p:spPr>
          <a:xfrm>
            <a:off x="142621" y="4722873"/>
            <a:ext cx="9419509" cy="1655834"/>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3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3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03</a:t>
            </a:r>
          </a:p>
        </p:txBody>
      </p:sp>
    </p:spTree>
    <p:extLst>
      <p:ext uri="{BB962C8B-B14F-4D97-AF65-F5344CB8AC3E}">
        <p14:creationId xmlns:p14="http://schemas.microsoft.com/office/powerpoint/2010/main" val="602150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12" name="TextBox 11">
            <a:extLst>
              <a:ext uri="{FF2B5EF4-FFF2-40B4-BE49-F238E27FC236}">
                <a16:creationId xmlns:a16="http://schemas.microsoft.com/office/drawing/2014/main" id="{56FC239B-B736-2141-BD7E-9A3A8343B85F}"/>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and other developers.</a:t>
            </a:r>
          </a:p>
          <a:p>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13" name="TextBox 12">
            <a:extLst>
              <a:ext uri="{FF2B5EF4-FFF2-40B4-BE49-F238E27FC236}">
                <a16:creationId xmlns:a16="http://schemas.microsoft.com/office/drawing/2014/main" id="{75223375-5476-8046-851D-C730146F5FFF}"/>
              </a:ext>
            </a:extLst>
          </p:cNvPr>
          <p:cNvSpPr txBox="1"/>
          <p:nvPr/>
        </p:nvSpPr>
        <p:spPr>
          <a:xfrm>
            <a:off x="9336360" y="107236"/>
            <a:ext cx="1452634" cy="707886"/>
          </a:xfrm>
          <a:prstGeom prst="rect">
            <a:avLst/>
          </a:prstGeom>
          <a:noFill/>
        </p:spPr>
        <p:txBody>
          <a:bodyPr wrap="square" rtlCol="0">
            <a:spAutoFit/>
          </a:bodyPr>
          <a:lstStyle/>
          <a:p>
            <a:pPr algn="ctr"/>
            <a:r>
              <a:rPr lang="en-GB" sz="4000" b="1" dirty="0"/>
              <a:t>{API}</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965" y="2604796"/>
            <a:ext cx="1259968" cy="357831"/>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263306" y="952468"/>
            <a:ext cx="1946478" cy="898374"/>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493965" y="4212428"/>
            <a:ext cx="1030035" cy="782827"/>
          </a:xfrm>
          <a:prstGeom prst="rect">
            <a:avLst/>
          </a:prstGeom>
        </p:spPr>
      </p:pic>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3"/>
          <a:stretch>
            <a:fillRect/>
          </a:stretch>
        </p:blipFill>
        <p:spPr>
          <a:xfrm>
            <a:off x="9552384" y="86958"/>
            <a:ext cx="1540067" cy="1403347"/>
          </a:xfrm>
          <a:prstGeom prst="rect">
            <a:avLst/>
          </a:prstGeom>
        </p:spPr>
      </p:pic>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wolves. </a:t>
            </a:r>
          </a:p>
          <a:p>
            <a:r>
              <a:rPr lang="en-GB" sz="18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4"/>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5"/>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6"/>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7944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6BFDAE3-2157-4E1B-9F91-4DCC6AAB3CD0}"/>
              </a:ext>
            </a:extLst>
          </p:cNvPr>
          <p:cNvSpPr>
            <a:spLocks noGrp="1"/>
          </p:cNvSpPr>
          <p:nvPr>
            <p:ph type="ctrTitle"/>
          </p:nvPr>
        </p:nvSpPr>
        <p:spPr>
          <a:xfrm>
            <a:off x="551384" y="2937818"/>
            <a:ext cx="3816424" cy="3083570"/>
          </a:xfrm>
        </p:spPr>
        <p:txBody>
          <a:bodyPr anchor="b"/>
          <a:lstStyle/>
          <a:p>
            <a:r>
              <a:rPr lang="de-DE" sz="2400" dirty="0"/>
              <a:t>Lane</a:t>
            </a:r>
            <a:br>
              <a:rPr lang="de-DE" sz="2400" dirty="0"/>
            </a:br>
            <a:r>
              <a:rPr lang="de-DE" sz="2000" b="0" dirty="0" err="1"/>
              <a:t>Lane</a:t>
            </a:r>
            <a:r>
              <a:rPr lang="de-DE" sz="2000" b="0" dirty="0"/>
              <a:t> Name</a:t>
            </a:r>
            <a:br>
              <a:rPr lang="de-DE" sz="2400" dirty="0"/>
            </a:br>
            <a:br>
              <a:rPr lang="de-DE" sz="2400" dirty="0"/>
            </a:br>
            <a:r>
              <a:rPr lang="de-DE" sz="2400" dirty="0"/>
              <a:t>Next Session</a:t>
            </a:r>
            <a:br>
              <a:rPr lang="de-DE" sz="2400" dirty="0"/>
            </a:br>
            <a:r>
              <a:rPr lang="de-DE" sz="2000" b="0" dirty="0"/>
              <a:t>00:00 – 23:59</a:t>
            </a:r>
            <a:endParaRPr lang="de-DE" sz="2400" b="0" dirty="0"/>
          </a:p>
        </p:txBody>
      </p:sp>
      <p:sp>
        <p:nvSpPr>
          <p:cNvPr id="7" name="Untertitel 6">
            <a:extLst>
              <a:ext uri="{FF2B5EF4-FFF2-40B4-BE49-F238E27FC236}">
                <a16:creationId xmlns:a16="http://schemas.microsoft.com/office/drawing/2014/main" id="{0588915C-8018-4212-8A2D-48D4FD4F211D}"/>
              </a:ext>
            </a:extLst>
          </p:cNvPr>
          <p:cNvSpPr>
            <a:spLocks noGrp="1"/>
          </p:cNvSpPr>
          <p:nvPr>
            <p:ph type="subTitle" idx="1"/>
          </p:nvPr>
        </p:nvSpPr>
        <p:spPr>
          <a:xfrm>
            <a:off x="5880100" y="2811194"/>
            <a:ext cx="6048548" cy="1235612"/>
          </a:xfrm>
        </p:spPr>
        <p:txBody>
          <a:bodyPr anchor="ctr"/>
          <a:lstStyle/>
          <a:p>
            <a:pPr>
              <a:spcAft>
                <a:spcPts val="0"/>
              </a:spcAft>
            </a:pPr>
            <a:r>
              <a:rPr lang="en-GB" sz="2800" dirty="0">
                <a:latin typeface="Arial" panose="020B0604020202020204" pitchFamily="34" charset="0"/>
                <a:cs typeface="Arial" panose="020B0604020202020204" pitchFamily="34" charset="0"/>
              </a:rPr>
              <a:t>API-first! </a:t>
            </a:r>
          </a:p>
          <a:p>
            <a:pPr>
              <a:spcAft>
                <a:spcPts val="0"/>
              </a:spcAft>
            </a:pPr>
            <a:r>
              <a:rPr lang="en-GB" sz="2800" dirty="0">
                <a:latin typeface="Arial" panose="020B0604020202020204" pitchFamily="34" charset="0"/>
                <a:cs typeface="Arial" panose="020B0604020202020204" pitchFamily="34" charset="0"/>
              </a:rPr>
              <a:t>Contract-first! </a:t>
            </a:r>
          </a:p>
          <a:p>
            <a:r>
              <a:rPr lang="en-GB" sz="2800" dirty="0">
                <a:latin typeface="Arial" panose="020B0604020202020204" pitchFamily="34" charset="0"/>
                <a:cs typeface="Arial" panose="020B0604020202020204" pitchFamily="34" charset="0"/>
              </a:rPr>
              <a:t>Make API development great again!</a:t>
            </a:r>
          </a:p>
        </p:txBody>
      </p:sp>
      <p:sp>
        <p:nvSpPr>
          <p:cNvPr id="10" name="Textplatzhalter 9">
            <a:extLst>
              <a:ext uri="{FF2B5EF4-FFF2-40B4-BE49-F238E27FC236}">
                <a16:creationId xmlns:a16="http://schemas.microsoft.com/office/drawing/2014/main" id="{C7477177-55F8-4F2F-AEB8-52E065FC6496}"/>
              </a:ext>
            </a:extLst>
          </p:cNvPr>
          <p:cNvSpPr>
            <a:spLocks noGrp="1"/>
          </p:cNvSpPr>
          <p:nvPr>
            <p:ph type="body" sz="quarter" idx="12"/>
          </p:nvPr>
        </p:nvSpPr>
        <p:spPr>
          <a:xfrm>
            <a:off x="5880100" y="5079131"/>
            <a:ext cx="5903912" cy="936104"/>
          </a:xfrm>
        </p:spPr>
        <p:txBody>
          <a:bodyPr anchor="b"/>
          <a:lstStyle/>
          <a:p>
            <a:r>
              <a:rPr lang="en-US" sz="2000" dirty="0"/>
              <a:t>Atanas L. </a:t>
            </a:r>
            <a:r>
              <a:rPr lang="en-US" sz="2000" dirty="0" err="1"/>
              <a:t>Kuzmanov</a:t>
            </a:r>
            <a:br>
              <a:rPr lang="en-US" sz="2000" dirty="0"/>
            </a:br>
            <a:endParaRPr lang="en-US" sz="2000" dirty="0"/>
          </a:p>
        </p:txBody>
      </p:sp>
      <p:pic>
        <p:nvPicPr>
          <p:cNvPr id="11" name="Grafik 10">
            <a:extLst>
              <a:ext uri="{FF2B5EF4-FFF2-40B4-BE49-F238E27FC236}">
                <a16:creationId xmlns:a16="http://schemas.microsoft.com/office/drawing/2014/main" id="{1A7E9466-29EB-4427-8568-093AE3063A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4512" y="260648"/>
            <a:ext cx="1116285" cy="908853"/>
          </a:xfrm>
          <a:prstGeom prst="rect">
            <a:avLst/>
          </a:prstGeom>
        </p:spPr>
      </p:pic>
      <p:sp>
        <p:nvSpPr>
          <p:cNvPr id="8" name="Untertitel 6">
            <a:extLst>
              <a:ext uri="{FF2B5EF4-FFF2-40B4-BE49-F238E27FC236}">
                <a16:creationId xmlns:a16="http://schemas.microsoft.com/office/drawing/2014/main" id="{B5C4EE9F-3F1D-4E31-82D2-933BE509AEF1}"/>
              </a:ext>
            </a:extLst>
          </p:cNvPr>
          <p:cNvSpPr txBox="1">
            <a:spLocks/>
          </p:cNvSpPr>
          <p:nvPr/>
        </p:nvSpPr>
        <p:spPr bwMode="gray">
          <a:xfrm>
            <a:off x="5880099" y="1685190"/>
            <a:ext cx="5940697" cy="1235612"/>
          </a:xfrm>
          <a:prstGeom prst="rect">
            <a:avLst/>
          </a:prstGeom>
        </p:spPr>
        <p:txBody>
          <a:bodyPr vert="horz" lIns="0" tIns="180000" rIns="0" bIns="0" rtlCol="0" anchor="b" anchorCtr="0">
            <a:noAutofit/>
          </a:bodyPr>
          <a:lstStyle>
            <a:lvl1pPr marL="0" indent="0" algn="l" defTabSz="914377" rtl="0" eaLnBrk="1" latinLnBrk="0" hangingPunct="1">
              <a:lnSpc>
                <a:spcPct val="100000"/>
              </a:lnSpc>
              <a:spcBef>
                <a:spcPts val="0"/>
              </a:spcBef>
              <a:spcAft>
                <a:spcPts val="600"/>
              </a:spcAft>
              <a:buFont typeface="Arial" panose="020B0604020202020204" pitchFamily="34" charset="0"/>
              <a:buNone/>
              <a:defRPr sz="1600" b="1" i="0"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200"/>
              </a:spcAft>
              <a:buFont typeface="Arial" panose="020B0604020202020204" pitchFamily="34" charset="0"/>
              <a:buNone/>
              <a:defRPr sz="1400" b="0" i="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200"/>
              </a:spcAft>
              <a:buClr>
                <a:schemeClr val="accent1"/>
              </a:buClr>
              <a:buFont typeface="Arial" panose="020B0604020202020204" pitchFamily="34" charset="0"/>
              <a:buNone/>
              <a:defRPr sz="1400" b="0" i="0" kern="1200">
                <a:solidFill>
                  <a:schemeClr val="tx1"/>
                </a:solidFill>
                <a:latin typeface="+mn-lt"/>
                <a:ea typeface="+mn-ea"/>
                <a:cs typeface="+mn-cs"/>
              </a:defRPr>
            </a:lvl9pPr>
          </a:lstStyle>
          <a:p>
            <a:endParaRPr lang="de-DE" sz="3200" dirty="0"/>
          </a:p>
        </p:txBody>
      </p:sp>
    </p:spTree>
    <p:extLst>
      <p:ext uri="{BB962C8B-B14F-4D97-AF65-F5344CB8AC3E}">
        <p14:creationId xmlns:p14="http://schemas.microsoft.com/office/powerpoint/2010/main" val="235408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DESIGN FIRST API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VS.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CODE FIRST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04</a:t>
            </a:r>
          </a:p>
        </p:txBody>
      </p:sp>
    </p:spTree>
    <p:extLst>
      <p:ext uri="{BB962C8B-B14F-4D97-AF65-F5344CB8AC3E}">
        <p14:creationId xmlns:p14="http://schemas.microsoft.com/office/powerpoint/2010/main" val="2032080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EVERY CHANGE BREAKS SOMEONE’S WORKFLOW</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21</a:t>
            </a:fld>
            <a:endParaRPr lang="de-DE" dirty="0"/>
          </a:p>
        </p:txBody>
      </p:sp>
      <p:sp>
        <p:nvSpPr>
          <p:cNvPr id="7" name="TextBox 6">
            <a:extLst>
              <a:ext uri="{FF2B5EF4-FFF2-40B4-BE49-F238E27FC236}">
                <a16:creationId xmlns:a16="http://schemas.microsoft.com/office/drawing/2014/main" id="{97CA5940-ED7E-8F4A-AD28-C26761C625E9}"/>
              </a:ext>
            </a:extLst>
          </p:cNvPr>
          <p:cNvSpPr txBox="1"/>
          <p:nvPr/>
        </p:nvSpPr>
        <p:spPr>
          <a:xfrm>
            <a:off x="8942288" y="680302"/>
            <a:ext cx="1857866" cy="720180"/>
          </a:xfrm>
          <a:prstGeom prst="rect">
            <a:avLst/>
          </a:prstGeom>
          <a:noFill/>
        </p:spPr>
        <p:txBody>
          <a:bodyPr wrap="square" rtlCol="0">
            <a:spAutoFit/>
          </a:bodyPr>
          <a:lstStyle/>
          <a:p>
            <a:pPr algn="ctr"/>
            <a:r>
              <a:rPr lang="en-GB" sz="4000" b="1" dirty="0"/>
              <a:t>{Code}</a:t>
            </a:r>
          </a:p>
        </p:txBody>
      </p:sp>
      <p:sp>
        <p:nvSpPr>
          <p:cNvPr id="8" name="TextBox 7">
            <a:extLst>
              <a:ext uri="{FF2B5EF4-FFF2-40B4-BE49-F238E27FC236}">
                <a16:creationId xmlns:a16="http://schemas.microsoft.com/office/drawing/2014/main" id="{35A06E3B-6BFC-8A4E-B7CF-547F71B11A1B}"/>
              </a:ext>
            </a:extLst>
          </p:cNvPr>
          <p:cNvSpPr txBox="1"/>
          <p:nvPr/>
        </p:nvSpPr>
        <p:spPr>
          <a:xfrm>
            <a:off x="9167926" y="637819"/>
            <a:ext cx="1438637" cy="379656"/>
          </a:xfrm>
          <a:prstGeom prst="rect">
            <a:avLst/>
          </a:prstGeom>
          <a:noFill/>
        </p:spPr>
        <p:txBody>
          <a:bodyPr wrap="square" rtlCol="0">
            <a:spAutoFit/>
          </a:bodyPr>
          <a:lstStyle/>
          <a:p>
            <a:pPr algn="ctr"/>
            <a:r>
              <a:rPr lang="en-GB" b="1" dirty="0"/>
              <a:t>vs.</a:t>
            </a:r>
          </a:p>
        </p:txBody>
      </p:sp>
      <p:sp>
        <p:nvSpPr>
          <p:cNvPr id="9" name="TextBox 8">
            <a:extLst>
              <a:ext uri="{FF2B5EF4-FFF2-40B4-BE49-F238E27FC236}">
                <a16:creationId xmlns:a16="http://schemas.microsoft.com/office/drawing/2014/main" id="{68FC0224-776F-0E48-B1B0-CAB6C4966EAD}"/>
              </a:ext>
            </a:extLst>
          </p:cNvPr>
          <p:cNvSpPr txBox="1"/>
          <p:nvPr/>
        </p:nvSpPr>
        <p:spPr>
          <a:xfrm>
            <a:off x="9336360" y="94942"/>
            <a:ext cx="1438637" cy="720180"/>
          </a:xfrm>
          <a:prstGeom prst="rect">
            <a:avLst/>
          </a:prstGeom>
          <a:noFill/>
        </p:spPr>
        <p:txBody>
          <a:bodyPr wrap="square" rtlCol="0">
            <a:spAutoFit/>
          </a:bodyPr>
          <a:lstStyle/>
          <a:p>
            <a:pPr algn="ctr"/>
            <a:r>
              <a:rPr lang="en-GB" sz="4000" b="1" dirty="0"/>
              <a:t>{API}</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r>
              <a:rPr lang="en-GB" sz="1800" dirty="0">
                <a:latin typeface="Arial" panose="020B0604020202020204" pitchFamily="34" charset="0"/>
                <a:cs typeface="Arial" panose="020B0604020202020204" pitchFamily="34" charset="0"/>
              </a:rPr>
              <a:t>A good design should have the flexibility to adapt to change.</a:t>
            </a:r>
          </a:p>
          <a:p>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rot="20775729">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rot="418315">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8766654" y="2863182"/>
            <a:ext cx="2353576" cy="3267915"/>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8742284" y="6079392"/>
            <a:ext cx="2608855" cy="677108"/>
          </a:xfrm>
          <a:prstGeom prst="rect">
            <a:avLst/>
          </a:prstGeom>
          <a:noFill/>
        </p:spPr>
        <p:txBody>
          <a:bodyPr wrap="square" rtlCol="0">
            <a:spAutoFit/>
          </a:bodyPr>
          <a:lstStyle/>
          <a:p>
            <a:r>
              <a:rPr lang="en-GB" sz="1000" dirty="0"/>
              <a:t>Reference:</a:t>
            </a:r>
          </a:p>
          <a:p>
            <a:r>
              <a:rPr lang="en-GB" sz="100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1000" dirty="0"/>
          </a:p>
          <a:p>
            <a:endParaRPr lang="en-GB" dirty="0"/>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API DEV VS. CODE FIRST API DEV</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7" name="TextBox 6">
            <a:extLst>
              <a:ext uri="{FF2B5EF4-FFF2-40B4-BE49-F238E27FC236}">
                <a16:creationId xmlns:a16="http://schemas.microsoft.com/office/drawing/2014/main" id="{26BC98DE-1B9C-424E-964E-F375838694FF}"/>
              </a:ext>
            </a:extLst>
          </p:cNvPr>
          <p:cNvSpPr txBox="1"/>
          <p:nvPr/>
        </p:nvSpPr>
        <p:spPr>
          <a:xfrm>
            <a:off x="8942288" y="680302"/>
            <a:ext cx="1857866" cy="720180"/>
          </a:xfrm>
          <a:prstGeom prst="rect">
            <a:avLst/>
          </a:prstGeom>
          <a:noFill/>
        </p:spPr>
        <p:txBody>
          <a:bodyPr wrap="square" rtlCol="0">
            <a:spAutoFit/>
          </a:bodyPr>
          <a:lstStyle/>
          <a:p>
            <a:pPr algn="ctr"/>
            <a:r>
              <a:rPr lang="en-GB" sz="4000" b="1" dirty="0"/>
              <a:t>{Code}</a:t>
            </a:r>
          </a:p>
        </p:txBody>
      </p:sp>
      <p:sp>
        <p:nvSpPr>
          <p:cNvPr id="8" name="TextBox 7">
            <a:extLst>
              <a:ext uri="{FF2B5EF4-FFF2-40B4-BE49-F238E27FC236}">
                <a16:creationId xmlns:a16="http://schemas.microsoft.com/office/drawing/2014/main" id="{80A1F135-2A4F-8E4E-B5E8-61CEC95927F7}"/>
              </a:ext>
            </a:extLst>
          </p:cNvPr>
          <p:cNvSpPr txBox="1"/>
          <p:nvPr/>
        </p:nvSpPr>
        <p:spPr>
          <a:xfrm>
            <a:off x="9167926" y="637819"/>
            <a:ext cx="1438637" cy="379656"/>
          </a:xfrm>
          <a:prstGeom prst="rect">
            <a:avLst/>
          </a:prstGeom>
          <a:noFill/>
        </p:spPr>
        <p:txBody>
          <a:bodyPr wrap="square" rtlCol="0">
            <a:spAutoFit/>
          </a:bodyPr>
          <a:lstStyle/>
          <a:p>
            <a:pPr algn="ctr"/>
            <a:r>
              <a:rPr lang="en-GB" b="1" dirty="0"/>
              <a:t>vs.</a:t>
            </a:r>
          </a:p>
        </p:txBody>
      </p:sp>
      <p:sp>
        <p:nvSpPr>
          <p:cNvPr id="9" name="TextBox 8">
            <a:extLst>
              <a:ext uri="{FF2B5EF4-FFF2-40B4-BE49-F238E27FC236}">
                <a16:creationId xmlns:a16="http://schemas.microsoft.com/office/drawing/2014/main" id="{C026B8FF-7271-F048-9BD6-2B7C0A401739}"/>
              </a:ext>
            </a:extLst>
          </p:cNvPr>
          <p:cNvSpPr txBox="1"/>
          <p:nvPr/>
        </p:nvSpPr>
        <p:spPr>
          <a:xfrm>
            <a:off x="9336360" y="94942"/>
            <a:ext cx="1438637" cy="720180"/>
          </a:xfrm>
          <a:prstGeom prst="rect">
            <a:avLst/>
          </a:prstGeom>
          <a:noFill/>
        </p:spPr>
        <p:txBody>
          <a:bodyPr wrap="square" rtlCol="0">
            <a:spAutoFit/>
          </a:bodyPr>
          <a:lstStyle/>
          <a:p>
            <a:pPr algn="ctr"/>
            <a:r>
              <a:rPr lang="en-GB" sz="4000" b="1" dirty="0"/>
              <a:t>{API}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940525" y="1048198"/>
            <a:ext cx="8310949" cy="5260803"/>
          </a:xfrm>
          <a:prstGeom prst="rect">
            <a:avLst/>
          </a:prstGeom>
        </p:spPr>
      </p:pic>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05</a:t>
            </a:r>
          </a:p>
        </p:txBody>
      </p:sp>
    </p:spTree>
    <p:extLst>
      <p:ext uri="{BB962C8B-B14F-4D97-AF65-F5344CB8AC3E}">
        <p14:creationId xmlns:p14="http://schemas.microsoft.com/office/powerpoint/2010/main" val="2020529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CODE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24</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Code First doesn't mean leaving out the design. </a:t>
            </a:r>
          </a:p>
          <a:p>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800" dirty="0">
                <a:latin typeface="Arial" panose="020B0604020202020204" pitchFamily="34" charset="0"/>
                <a:cs typeface="Arial" panose="020B0604020202020204" pitchFamily="34" charset="0"/>
              </a:rPr>
              <a:t>This can lead to some potential problems.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9912424" y="260228"/>
            <a:ext cx="785643" cy="785643"/>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9912424" y="57484"/>
            <a:ext cx="785643" cy="1110918"/>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42622" y="3606834"/>
            <a:ext cx="4379525" cy="2702167"/>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pic>
        <p:nvPicPr>
          <p:cNvPr id="7" name="Picture 6">
            <a:extLst>
              <a:ext uri="{FF2B5EF4-FFF2-40B4-BE49-F238E27FC236}">
                <a16:creationId xmlns:a16="http://schemas.microsoft.com/office/drawing/2014/main" id="{2EBE602F-730E-064F-A048-64E6F24718E7}"/>
              </a:ext>
            </a:extLst>
          </p:cNvPr>
          <p:cNvPicPr>
            <a:picLocks noChangeAspect="1"/>
          </p:cNvPicPr>
          <p:nvPr/>
        </p:nvPicPr>
        <p:blipFill>
          <a:blip r:embed="rId4"/>
          <a:stretch>
            <a:fillRect/>
          </a:stretch>
        </p:blipFill>
        <p:spPr>
          <a:xfrm>
            <a:off x="9912424" y="260228"/>
            <a:ext cx="785643" cy="785643"/>
          </a:xfrm>
          <a:prstGeom prst="rect">
            <a:avLst/>
          </a:prstGeom>
        </p:spPr>
      </p:pic>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3736504" y="5120364"/>
            <a:ext cx="785643" cy="785643"/>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407194" y="3717032"/>
            <a:ext cx="576238" cy="522788"/>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338944" y="3470951"/>
            <a:ext cx="712738" cy="1007829"/>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27</a:t>
            </a:fld>
            <a:endParaRPr lang="de-DE" dirty="0"/>
          </a:p>
        </p:txBody>
      </p:sp>
      <p:pic>
        <p:nvPicPr>
          <p:cNvPr id="7" name="Picture 6">
            <a:extLst>
              <a:ext uri="{FF2B5EF4-FFF2-40B4-BE49-F238E27FC236}">
                <a16:creationId xmlns:a16="http://schemas.microsoft.com/office/drawing/2014/main" id="{2AFAA5F9-EC1E-B141-90D6-F7980EE16AD0}"/>
              </a:ext>
            </a:extLst>
          </p:cNvPr>
          <p:cNvPicPr>
            <a:picLocks noChangeAspect="1"/>
          </p:cNvPicPr>
          <p:nvPr/>
        </p:nvPicPr>
        <p:blipFill>
          <a:blip r:embed="rId3"/>
          <a:stretch>
            <a:fillRect/>
          </a:stretch>
        </p:blipFill>
        <p:spPr>
          <a:xfrm>
            <a:off x="9912424" y="57484"/>
            <a:ext cx="785643" cy="1110918"/>
          </a:xfrm>
          <a:prstGeom prst="rect">
            <a:avLst/>
          </a:prstGeom>
        </p:spPr>
      </p:pic>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7608712A-4681-654F-A495-C32243049DA9}"/>
              </a:ext>
            </a:extLst>
          </p:cNvPr>
          <p:cNvPicPr>
            <a:picLocks noChangeAspect="1"/>
          </p:cNvPicPr>
          <p:nvPr/>
        </p:nvPicPr>
        <p:blipFill>
          <a:blip r:embed="rId3"/>
          <a:stretch>
            <a:fillRect/>
          </a:stretch>
        </p:blipFill>
        <p:spPr>
          <a:xfrm>
            <a:off x="9552384" y="86958"/>
            <a:ext cx="1540067" cy="1403347"/>
          </a:xfrm>
          <a:prstGeom prst="rect">
            <a:avLst/>
          </a:prstGeom>
        </p:spPr>
      </p:pic>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4"/>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0632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06</a:t>
            </a:r>
          </a:p>
        </p:txBody>
      </p:sp>
    </p:spTree>
    <p:extLst>
      <p:ext uri="{BB962C8B-B14F-4D97-AF65-F5344CB8AC3E}">
        <p14:creationId xmlns:p14="http://schemas.microsoft.com/office/powerpoint/2010/main" val="206080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lstStyle/>
          <a:p>
            <a:r>
              <a:rPr lang="de-DE" sz="2000" dirty="0">
                <a:solidFill>
                  <a:schemeClr val="tx1"/>
                </a:solidFill>
              </a:rPr>
              <a:t>Atanas L. </a:t>
            </a:r>
            <a:r>
              <a:rPr lang="de-DE" sz="2000" dirty="0" err="1">
                <a:solidFill>
                  <a:schemeClr val="tx1"/>
                </a:solidFill>
              </a:rPr>
              <a:t>Kuzmanov</a:t>
            </a:r>
            <a:br>
              <a:rPr lang="de-DE" sz="2000" dirty="0">
                <a:solidFill>
                  <a:schemeClr val="tx1"/>
                </a:solidFill>
              </a:rPr>
            </a:br>
            <a:endParaRPr lang="de-DE" sz="2000" dirty="0">
              <a:solidFill>
                <a:schemeClr val="tx1"/>
              </a:solidFill>
            </a:endParaRPr>
          </a:p>
          <a:p>
            <a:r>
              <a:rPr lang="de-DE" dirty="0"/>
              <a:t>Expert </a:t>
            </a:r>
            <a:r>
              <a:rPr lang="de-DE" dirty="0" err="1"/>
              <a:t>background</a:t>
            </a:r>
            <a:endParaRPr lang="de-DE" dirty="0"/>
          </a:p>
          <a:p>
            <a:pPr lvl="2"/>
            <a:r>
              <a:rPr lang="de-DE" dirty="0" err="1"/>
              <a:t>Where</a:t>
            </a:r>
            <a:r>
              <a:rPr lang="de-DE" dirty="0"/>
              <a:t> do </a:t>
            </a:r>
            <a:r>
              <a:rPr lang="de-DE" dirty="0" err="1"/>
              <a:t>you</a:t>
            </a:r>
            <a:r>
              <a:rPr lang="de-DE" dirty="0"/>
              <a:t> </a:t>
            </a:r>
            <a:r>
              <a:rPr lang="de-DE" dirty="0" err="1"/>
              <a:t>work</a:t>
            </a:r>
            <a:r>
              <a:rPr lang="de-DE" dirty="0"/>
              <a:t>?</a:t>
            </a:r>
          </a:p>
          <a:p>
            <a:pPr lvl="2"/>
            <a:r>
              <a:rPr lang="de-DE" dirty="0" err="1"/>
              <a:t>What</a:t>
            </a:r>
            <a:r>
              <a:rPr lang="de-DE" dirty="0"/>
              <a:t> do </a:t>
            </a:r>
            <a:r>
              <a:rPr lang="de-DE" dirty="0" err="1"/>
              <a:t>you</a:t>
            </a:r>
            <a:r>
              <a:rPr lang="de-DE" dirty="0"/>
              <a:t> do </a:t>
            </a:r>
            <a:r>
              <a:rPr lang="de-DE" dirty="0" err="1"/>
              <a:t>there</a:t>
            </a:r>
            <a:r>
              <a:rPr lang="de-DE" dirty="0"/>
              <a:t>?</a:t>
            </a:r>
          </a:p>
          <a:p>
            <a:pPr lvl="2"/>
            <a:r>
              <a:rPr lang="de-DE" dirty="0" err="1"/>
              <a:t>Why</a:t>
            </a:r>
            <a:r>
              <a:rPr lang="de-DE" dirty="0"/>
              <a:t> </a:t>
            </a:r>
            <a:r>
              <a:rPr lang="de-DE" dirty="0" err="1"/>
              <a:t>are</a:t>
            </a:r>
            <a:r>
              <a:rPr lang="de-DE" dirty="0"/>
              <a:t> </a:t>
            </a:r>
            <a:r>
              <a:rPr lang="de-DE" dirty="0" err="1"/>
              <a:t>you</a:t>
            </a:r>
            <a:r>
              <a:rPr lang="de-DE" dirty="0"/>
              <a:t> an expert on </a:t>
            </a:r>
            <a:r>
              <a:rPr lang="de-DE" dirty="0" err="1"/>
              <a:t>your</a:t>
            </a:r>
            <a:r>
              <a:rPr lang="de-DE" dirty="0"/>
              <a:t> </a:t>
            </a:r>
            <a:r>
              <a:rPr lang="de-DE" dirty="0" err="1"/>
              <a:t>topic</a:t>
            </a:r>
            <a:r>
              <a:rPr lang="de-DE" dirty="0"/>
              <a:t>?</a:t>
            </a:r>
          </a:p>
          <a:p>
            <a:pPr lvl="2"/>
            <a:r>
              <a:rPr lang="de-DE" dirty="0" err="1"/>
              <a:t>Why</a:t>
            </a:r>
            <a:r>
              <a:rPr lang="de-DE" dirty="0"/>
              <a:t> </a:t>
            </a:r>
            <a:r>
              <a:rPr lang="de-DE" dirty="0" err="1"/>
              <a:t>are</a:t>
            </a:r>
            <a:r>
              <a:rPr lang="de-DE" dirty="0"/>
              <a:t> </a:t>
            </a:r>
            <a:r>
              <a:rPr lang="de-DE" dirty="0" err="1"/>
              <a:t>you</a:t>
            </a:r>
            <a:r>
              <a:rPr lang="de-DE" dirty="0"/>
              <a:t> </a:t>
            </a:r>
            <a:r>
              <a:rPr lang="de-DE" dirty="0" err="1"/>
              <a:t>giving</a:t>
            </a:r>
            <a:r>
              <a:rPr lang="de-DE" dirty="0"/>
              <a:t> </a:t>
            </a:r>
            <a:r>
              <a:rPr lang="de-DE" dirty="0" err="1"/>
              <a:t>this</a:t>
            </a:r>
            <a:r>
              <a:rPr lang="de-DE" dirty="0"/>
              <a:t> </a:t>
            </a:r>
            <a:r>
              <a:rPr lang="de-DE" dirty="0" err="1"/>
              <a:t>talk</a:t>
            </a:r>
            <a:r>
              <a:rPr lang="de-DE" dirty="0"/>
              <a:t> </a:t>
            </a:r>
            <a:r>
              <a:rPr lang="de-DE" dirty="0" err="1"/>
              <a:t>today</a:t>
            </a:r>
            <a:r>
              <a:rPr lang="de-DE" dirty="0"/>
              <a:t>?</a:t>
            </a:r>
          </a:p>
          <a:p>
            <a:endParaRPr lang="de-DE" dirty="0"/>
          </a:p>
          <a:p>
            <a:r>
              <a:rPr lang="de-DE" dirty="0" err="1"/>
              <a:t>Interesting</a:t>
            </a:r>
            <a:r>
              <a:rPr lang="de-DE" dirty="0"/>
              <a:t> </a:t>
            </a:r>
            <a:r>
              <a:rPr lang="de-DE" dirty="0" err="1"/>
              <a:t>things</a:t>
            </a:r>
            <a:r>
              <a:rPr lang="de-DE" dirty="0"/>
              <a:t> </a:t>
            </a:r>
            <a:r>
              <a:rPr lang="de-DE" dirty="0" err="1"/>
              <a:t>about</a:t>
            </a:r>
            <a:r>
              <a:rPr lang="de-DE" dirty="0"/>
              <a:t> </a:t>
            </a:r>
            <a:r>
              <a:rPr lang="de-DE" dirty="0" err="1"/>
              <a:t>you</a:t>
            </a:r>
            <a:endParaRPr lang="de-DE" dirty="0"/>
          </a:p>
          <a:p>
            <a:endParaRPr lang="de-DE"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dirty="0" err="1"/>
              <a:t>my</a:t>
            </a:r>
            <a:r>
              <a:rPr lang="de-DE" dirty="0"/>
              <a:t> </a:t>
            </a:r>
            <a:r>
              <a:rPr lang="de-DE" dirty="0" err="1"/>
              <a:t>name</a:t>
            </a:r>
            <a:r>
              <a:rPr lang="de-DE" dirty="0"/>
              <a:t> </a:t>
            </a:r>
            <a:r>
              <a:rPr lang="de-DE" dirty="0" err="1"/>
              <a:t>is</a:t>
            </a:r>
            <a:endParaRPr lang="de-DE" dirty="0"/>
          </a:p>
        </p:txBody>
      </p:sp>
      <p:sp>
        <p:nvSpPr>
          <p:cNvPr id="6" name="Datumsplatzhalter 5">
            <a:extLst>
              <a:ext uri="{FF2B5EF4-FFF2-40B4-BE49-F238E27FC236}">
                <a16:creationId xmlns:a16="http://schemas.microsoft.com/office/drawing/2014/main" id="{18C82C0F-2AF2-4871-BFEE-B38D52B002A2}"/>
              </a:ext>
            </a:extLst>
          </p:cNvPr>
          <p:cNvSpPr>
            <a:spLocks noGrp="1"/>
          </p:cNvSpPr>
          <p:nvPr>
            <p:ph type="dt" sz="half" idx="15"/>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71B36C98-DC18-40A5-8006-33A2C8191C9D}"/>
              </a:ext>
            </a:extLst>
          </p:cNvPr>
          <p:cNvSpPr>
            <a:spLocks noGrp="1"/>
          </p:cNvSpPr>
          <p:nvPr>
            <p:ph type="ftr" sz="quarter" idx="16"/>
          </p:nvPr>
        </p:nvSpPr>
        <p:spPr/>
        <p:txBody>
          <a:bodyPr/>
          <a:lstStyle/>
          <a:p>
            <a:r>
              <a:rPr lang="de-DE" dirty="0" err="1"/>
              <a:t>SITCONstruct</a:t>
            </a:r>
            <a:endParaRPr lang="de-DE" dirty="0"/>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p:txBody>
          <a:bodyPr/>
          <a:lstStyle/>
          <a:p>
            <a:pPr algn="r"/>
            <a:fld id="{8CFDFCC3-8B40-4EE5-B231-005F2F1C6A68}" type="slidenum">
              <a:rPr lang="de-DE" smtClean="0"/>
              <a:pPr algn="r"/>
              <a:t>3</a:t>
            </a:fld>
            <a:endParaRPr lang="de-DE" dirty="0"/>
          </a:p>
        </p:txBody>
      </p:sp>
      <p:sp>
        <p:nvSpPr>
          <p:cNvPr id="9" name="Rechteck 8">
            <a:extLst>
              <a:ext uri="{FF2B5EF4-FFF2-40B4-BE49-F238E27FC236}">
                <a16:creationId xmlns:a16="http://schemas.microsoft.com/office/drawing/2014/main" id="{562ED7AC-C6FA-4090-8BEF-2268F7F3B452}"/>
              </a:ext>
            </a:extLst>
          </p:cNvPr>
          <p:cNvSpPr/>
          <p:nvPr/>
        </p:nvSpPr>
        <p:spPr bwMode="gray">
          <a:xfrm>
            <a:off x="8832850" y="1557338"/>
            <a:ext cx="2951161" cy="2951161"/>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Picture of you /</a:t>
            </a:r>
            <a:br>
              <a:rPr lang="en-US" sz="1600" dirty="0">
                <a:solidFill>
                  <a:schemeClr val="tx1"/>
                </a:solidFill>
              </a:rPr>
            </a:br>
            <a:r>
              <a:rPr lang="en-US" sz="1600" dirty="0">
                <a:solidFill>
                  <a:schemeClr val="tx1"/>
                </a:solidFill>
              </a:rPr>
              <a:t>All the speakers</a:t>
            </a:r>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467107"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291224"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21710" y="5054436"/>
            <a:ext cx="644126" cy="775753"/>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759080" y="5229201"/>
            <a:ext cx="774428" cy="220228"/>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34757" y="5141354"/>
            <a:ext cx="357468" cy="45191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310567" y="5443868"/>
            <a:ext cx="834272" cy="469278"/>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4695117" y="4813021"/>
            <a:ext cx="3068621" cy="1015663"/>
          </a:xfrm>
          <a:prstGeom prst="rect">
            <a:avLst/>
          </a:prstGeom>
          <a:noFill/>
        </p:spPr>
        <p:txBody>
          <a:bodyPr wrap="square" rtlCol="0">
            <a:spAutoFit/>
          </a:bodyPr>
          <a:lstStyle/>
          <a:p>
            <a:r>
              <a:rPr lang="en-GB" sz="12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9442711" y="4691564"/>
            <a:ext cx="1803400" cy="1803400"/>
          </a:xfrm>
          <a:prstGeom prst="rect">
            <a:avLst/>
          </a:prstGeom>
        </p:spPr>
      </p:pic>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32850" y="1557337"/>
            <a:ext cx="2951161" cy="2951161"/>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pic>
        <p:nvPicPr>
          <p:cNvPr id="7" name="Picture 6">
            <a:extLst>
              <a:ext uri="{FF2B5EF4-FFF2-40B4-BE49-F238E27FC236}">
                <a16:creationId xmlns:a16="http://schemas.microsoft.com/office/drawing/2014/main" id="{5243FA0F-0B5A-644E-A568-41E33D3F4D52}"/>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AF454445-FED5-B145-B251-9B73AC214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F3F8EE63-4062-834B-9715-9B00117784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A shared articulation of what an API does in both machine and human readable format.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 API contract helps mitigate change, or at least communicates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Which can result in badly behaved API providers, as well as monstrous API consumers. </a:t>
            </a:r>
          </a:p>
          <a:p>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A87AE6F-5E09-CC45-B1F4-1FC518973506}"/>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D91797CC-1FB0-2749-8F20-80E425BA6E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021ED86E-B1A3-524F-99D0-38434A6033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07</a:t>
            </a:r>
          </a:p>
        </p:txBody>
      </p:sp>
    </p:spTree>
    <p:extLst>
      <p:ext uri="{BB962C8B-B14F-4D97-AF65-F5344CB8AC3E}">
        <p14:creationId xmlns:p14="http://schemas.microsoft.com/office/powerpoint/2010/main" val="56741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33</a:t>
            </a:fld>
            <a:endParaRPr lang="de-DE" dirty="0"/>
          </a:p>
        </p:txBody>
      </p:sp>
      <p:pic>
        <p:nvPicPr>
          <p:cNvPr id="7" name="Picture 6">
            <a:extLst>
              <a:ext uri="{FF2B5EF4-FFF2-40B4-BE49-F238E27FC236}">
                <a16:creationId xmlns:a16="http://schemas.microsoft.com/office/drawing/2014/main" id="{15DE0580-9D49-8E4D-A456-FD12694F468F}"/>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5C0489CC-2583-3F49-9C57-1FBA9391D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6D88F278-9521-2148-A59C-5DF570749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8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8"/>
          <a:stretch>
            <a:fillRect/>
          </a:stretch>
        </p:blipFill>
        <p:spPr>
          <a:xfrm>
            <a:off x="7678124" y="2352006"/>
            <a:ext cx="3947926" cy="3966519"/>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pic>
        <p:nvPicPr>
          <p:cNvPr id="7" name="Picture 6">
            <a:extLst>
              <a:ext uri="{FF2B5EF4-FFF2-40B4-BE49-F238E27FC236}">
                <a16:creationId xmlns:a16="http://schemas.microsoft.com/office/drawing/2014/main" id="{143763B7-5173-074D-9E63-9DACA2EDCF03}"/>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45C20080-583C-314E-9BBF-B98C867A38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A090260D-10D5-6D49-BE3D-1FF137FB12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This is the way we enforce and govern our contracts.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39002" y="3044442"/>
            <a:ext cx="6713996" cy="2582306"/>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pic>
        <p:nvPicPr>
          <p:cNvPr id="7" name="Picture 6">
            <a:extLst>
              <a:ext uri="{FF2B5EF4-FFF2-40B4-BE49-F238E27FC236}">
                <a16:creationId xmlns:a16="http://schemas.microsoft.com/office/drawing/2014/main" id="{816D32A1-69FB-5743-9688-8A6DA6754176}"/>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42FC6362-3CFB-A340-97B3-66A0CB4E05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99204ADE-47C1-7942-9AE1-DAA3864CC2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DA147954-B3E4-2B46-8B93-E3644EB934ED}"/>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FF61A5D5-39E9-D343-9673-D9042E9402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76248712-E28B-D743-B1CA-23926A946D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Clearly identifying where the problem is when they fail.</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Contract tests can also save compute time and resources.</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pic>
        <p:nvPicPr>
          <p:cNvPr id="7" name="Picture 6">
            <a:extLst>
              <a:ext uri="{FF2B5EF4-FFF2-40B4-BE49-F238E27FC236}">
                <a16:creationId xmlns:a16="http://schemas.microsoft.com/office/drawing/2014/main" id="{3F28B603-8129-6C4D-98E3-F0AAE982938E}"/>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6B59F6BC-24F8-794E-BA3D-63961B0A56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0F1E9386-8258-F441-B893-1512EB492F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platzhalter 8">
            <a:extLst>
              <a:ext uri="{FF2B5EF4-FFF2-40B4-BE49-F238E27FC236}">
                <a16:creationId xmlns:a16="http://schemas.microsoft.com/office/drawing/2014/main" id="{9CD97FE8-ECD4-434F-A3E2-FDE3AB0FA10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Writing and executing integration tests.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Debugging integration tests failures.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Fixing integration tests.</a:t>
            </a:r>
          </a:p>
          <a:p>
            <a:endParaRPr lang="en-GB" sz="1800" dirty="0">
              <a:solidFill>
                <a:srgbClr val="70267D"/>
              </a:solidFill>
              <a:latin typeface="Arial" panose="020B0604020202020204" pitchFamily="34" charset="0"/>
              <a:cs typeface="Arial" panose="020B0604020202020204" pitchFamily="34" charset="0"/>
            </a:endParaRPr>
          </a:p>
          <a:p>
            <a:pPr marL="0" indent="0">
              <a:buNone/>
            </a:pPr>
            <a:r>
              <a:rPr lang="en-GB" sz="18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p:txBody>
      </p:sp>
    </p:spTree>
    <p:extLst>
      <p:ext uri="{BB962C8B-B14F-4D97-AF65-F5344CB8AC3E}">
        <p14:creationId xmlns:p14="http://schemas.microsoft.com/office/powerpoint/2010/main" val="421004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A031760B-B8E5-C849-969C-8348B19A0132}"/>
              </a:ext>
            </a:extLst>
          </p:cNvPr>
          <p:cNvPicPr>
            <a:picLocks noChangeAspect="1"/>
          </p:cNvPicPr>
          <p:nvPr/>
        </p:nvPicPr>
        <p:blipFill>
          <a:blip r:embed="rId3"/>
          <a:stretch>
            <a:fillRect/>
          </a:stretch>
        </p:blipFill>
        <p:spPr>
          <a:xfrm>
            <a:off x="9552384" y="86958"/>
            <a:ext cx="1540067" cy="1403347"/>
          </a:xfrm>
          <a:prstGeom prst="rect">
            <a:avLst/>
          </a:prstGeom>
        </p:spPr>
      </p:pic>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8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4"/>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29818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08</a:t>
            </a:r>
          </a:p>
        </p:txBody>
      </p:sp>
    </p:spTree>
    <p:extLst>
      <p:ext uri="{BB962C8B-B14F-4D97-AF65-F5344CB8AC3E}">
        <p14:creationId xmlns:p14="http://schemas.microsoft.com/office/powerpoint/2010/main" val="112071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lstStyle/>
          <a:p>
            <a:r>
              <a:rPr lang="de-DE" sz="1800" b="1" dirty="0">
                <a:solidFill>
                  <a:schemeClr val="accent1"/>
                </a:solidFill>
              </a:rPr>
              <a:t>01</a:t>
            </a:r>
            <a:r>
              <a:rPr lang="de-DE" sz="1800" dirty="0"/>
              <a:t>	 INTRODUCTION</a:t>
            </a:r>
          </a:p>
          <a:p>
            <a:r>
              <a:rPr lang="de-DE" sz="1800" b="1" dirty="0">
                <a:solidFill>
                  <a:schemeClr val="accent1"/>
                </a:solidFill>
              </a:rPr>
              <a:t>02</a:t>
            </a:r>
            <a:r>
              <a:rPr lang="de-DE" sz="1800" dirty="0"/>
              <a:t>	DESIGN FIRST VS. CODE FIRST</a:t>
            </a:r>
          </a:p>
          <a:p>
            <a:r>
              <a:rPr lang="de-DE" sz="1800" b="1" dirty="0">
                <a:solidFill>
                  <a:schemeClr val="accent1"/>
                </a:solidFill>
              </a:rPr>
              <a:t>03</a:t>
            </a:r>
            <a:r>
              <a:rPr lang="de-DE" sz="1800" dirty="0"/>
              <a:t>	</a:t>
            </a:r>
            <a:r>
              <a:rPr lang="en-GB" sz="1800" dirty="0">
                <a:latin typeface="Arial" panose="020B0604020202020204" pitchFamily="34" charset="0"/>
                <a:cs typeface="Arial" panose="020B0604020202020204" pitchFamily="34" charset="0"/>
              </a:rPr>
              <a:t>API FIRST APPROACH</a:t>
            </a:r>
            <a:endParaRPr lang="de-DE" sz="1800" dirty="0"/>
          </a:p>
          <a:p>
            <a:r>
              <a:rPr lang="de-DE" sz="1800" b="1" dirty="0">
                <a:solidFill>
                  <a:schemeClr val="accent1"/>
                </a:solidFill>
              </a:rPr>
              <a:t>04</a:t>
            </a:r>
            <a:r>
              <a:rPr lang="de-DE" sz="1800" dirty="0"/>
              <a:t>	</a:t>
            </a:r>
            <a:r>
              <a:rPr lang="en-GB" sz="1800" dirty="0">
                <a:latin typeface="Arial" panose="020B0604020202020204" pitchFamily="34" charset="0"/>
                <a:cs typeface="Arial" panose="020B0604020202020204" pitchFamily="34" charset="0"/>
              </a:rPr>
              <a:t>DESIGN FIRST API VS. CODE FIRST API</a:t>
            </a:r>
            <a:endParaRPr lang="de-DE" sz="1800" dirty="0"/>
          </a:p>
          <a:p>
            <a:r>
              <a:rPr lang="de-DE" sz="1800" b="1" dirty="0">
                <a:solidFill>
                  <a:schemeClr val="accent1"/>
                </a:solidFill>
              </a:rPr>
              <a:t>05</a:t>
            </a:r>
            <a:r>
              <a:rPr lang="de-DE" sz="1800" dirty="0"/>
              <a:t>	</a:t>
            </a:r>
            <a:r>
              <a:rPr lang="en-GB" sz="1800" dirty="0">
                <a:latin typeface="Arial" panose="020B0604020202020204" pitchFamily="34" charset="0"/>
                <a:cs typeface="Arial" panose="020B0604020202020204" pitchFamily="34" charset="0"/>
              </a:rPr>
              <a:t>CHOOSING THE RIGHT APPROACH FOR YOUR API</a:t>
            </a:r>
            <a:endParaRPr lang="de-DE" sz="1800" dirty="0"/>
          </a:p>
          <a:p>
            <a:r>
              <a:rPr lang="de-DE" sz="1800" b="1" dirty="0">
                <a:solidFill>
                  <a:schemeClr val="accent1"/>
                </a:solidFill>
              </a:rPr>
              <a:t>06</a:t>
            </a:r>
            <a:r>
              <a:rPr lang="de-DE" sz="1800" dirty="0"/>
              <a:t>	</a:t>
            </a:r>
            <a:r>
              <a:rPr lang="en-GB" sz="1800" dirty="0">
                <a:latin typeface="Arial" panose="020B0604020202020204" pitchFamily="34" charset="0"/>
                <a:cs typeface="Arial" panose="020B0604020202020204" pitchFamily="34" charset="0"/>
              </a:rPr>
              <a:t> YOUR API IS YOUR CONTRACT</a:t>
            </a:r>
            <a:endParaRPr lang="de-DE" sz="1800" dirty="0"/>
          </a:p>
          <a:p>
            <a:r>
              <a:rPr lang="de-DE" sz="1800" b="1" dirty="0">
                <a:solidFill>
                  <a:schemeClr val="accent1"/>
                </a:solidFill>
              </a:rPr>
              <a:t>07</a:t>
            </a:r>
            <a:r>
              <a:rPr lang="de-DE" sz="1800" dirty="0"/>
              <a:t>	</a:t>
            </a:r>
            <a:r>
              <a:rPr lang="en-GB" sz="1800" dirty="0">
                <a:latin typeface="Arial" panose="020B0604020202020204" pitchFamily="34" charset="0"/>
                <a:cs typeface="Arial" panose="020B0604020202020204" pitchFamily="34" charset="0"/>
              </a:rPr>
              <a:t> CONTRACT FIRST DEVELOPMENT</a:t>
            </a:r>
            <a:endParaRPr lang="de-DE" sz="1800" dirty="0"/>
          </a:p>
          <a:p>
            <a:r>
              <a:rPr lang="de-DE" sz="1800" b="1" dirty="0">
                <a:solidFill>
                  <a:schemeClr val="accent1"/>
                </a:solidFill>
              </a:rPr>
              <a:t>08</a:t>
            </a:r>
            <a:r>
              <a:rPr lang="de-DE" sz="1800" dirty="0"/>
              <a:t>	</a:t>
            </a:r>
            <a:r>
              <a:rPr lang="en-GB" sz="1800" dirty="0">
                <a:latin typeface="Arial" panose="020B0604020202020204" pitchFamily="34" charset="0"/>
                <a:cs typeface="Arial" panose="020B0604020202020204" pitchFamily="34" charset="0"/>
              </a:rPr>
              <a:t>TOOLING</a:t>
            </a:r>
            <a:endParaRPr lang="de-DE" sz="1800" dirty="0"/>
          </a:p>
          <a:p>
            <a:r>
              <a:rPr lang="de-DE" sz="1800" b="1" dirty="0">
                <a:solidFill>
                  <a:schemeClr val="accent1"/>
                </a:solidFill>
              </a:rPr>
              <a:t>09</a:t>
            </a:r>
            <a:r>
              <a:rPr lang="de-DE" sz="1800" dirty="0"/>
              <a:t>	</a:t>
            </a:r>
            <a:r>
              <a:rPr lang="en-GB" sz="1800" dirty="0">
                <a:latin typeface="Arial" panose="020B0604020202020204" pitchFamily="34" charset="0"/>
                <a:cs typeface="Arial" panose="020B0604020202020204" pitchFamily="34" charset="0"/>
              </a:rPr>
              <a:t>DEMO</a:t>
            </a:r>
            <a:endParaRPr lang="de-DE" sz="1800" dirty="0"/>
          </a:p>
          <a:p>
            <a:r>
              <a:rPr lang="de-DE" sz="1800" b="1" dirty="0">
                <a:solidFill>
                  <a:schemeClr val="accent1"/>
                </a:solidFill>
              </a:rPr>
              <a:t>10</a:t>
            </a:r>
            <a:r>
              <a:rPr lang="de-DE" sz="1800" dirty="0"/>
              <a:t>	RECAP</a:t>
            </a:r>
          </a:p>
          <a:p>
            <a:r>
              <a:rPr lang="de-DE" sz="1800" b="1" dirty="0">
                <a:solidFill>
                  <a:schemeClr val="accent1"/>
                </a:solidFill>
              </a:rPr>
              <a:t>11</a:t>
            </a:r>
            <a:r>
              <a:rPr lang="de-DE" sz="1800" dirty="0"/>
              <a:t>	REFERENCES</a:t>
            </a:r>
          </a:p>
          <a:p>
            <a:r>
              <a:rPr lang="de-DE" sz="1800" b="1" dirty="0">
                <a:solidFill>
                  <a:schemeClr val="accent1"/>
                </a:solidFill>
              </a:rPr>
              <a:t>12</a:t>
            </a:r>
            <a:r>
              <a:rPr lang="de-DE" sz="18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9" name="Datumsplatzhalter 8">
            <a:extLst>
              <a:ext uri="{FF2B5EF4-FFF2-40B4-BE49-F238E27FC236}">
                <a16:creationId xmlns:a16="http://schemas.microsoft.com/office/drawing/2014/main" id="{03802DF7-80A6-4493-9E16-2F60C71DF803}"/>
              </a:ext>
            </a:extLst>
          </p:cNvPr>
          <p:cNvSpPr>
            <a:spLocks noGrp="1"/>
          </p:cNvSpPr>
          <p:nvPr>
            <p:ph type="dt" sz="half" idx="15"/>
          </p:nvPr>
        </p:nvSpPr>
        <p:spPr/>
        <p:txBody>
          <a:bodyPr/>
          <a:lstStyle/>
          <a:p>
            <a:r>
              <a:rPr lang="de-DE"/>
              <a:t>|  29.09.2021  |</a:t>
            </a:r>
            <a:endParaRPr lang="de-DE" dirty="0"/>
          </a:p>
        </p:txBody>
      </p:sp>
      <p:sp>
        <p:nvSpPr>
          <p:cNvPr id="10" name="Fußzeilenplatzhalter 9">
            <a:extLst>
              <a:ext uri="{FF2B5EF4-FFF2-40B4-BE49-F238E27FC236}">
                <a16:creationId xmlns:a16="http://schemas.microsoft.com/office/drawing/2014/main" id="{77C8AB90-B4D9-4527-A4AF-29EFD4047AA1}"/>
              </a:ext>
            </a:extLst>
          </p:cNvPr>
          <p:cNvSpPr>
            <a:spLocks noGrp="1"/>
          </p:cNvSpPr>
          <p:nvPr>
            <p:ph type="ftr" sz="quarter" idx="16"/>
          </p:nvPr>
        </p:nvSpPr>
        <p:spPr/>
        <p:txBody>
          <a:bodyPr/>
          <a:lstStyle/>
          <a:p>
            <a:r>
              <a:rPr lang="de-DE" dirty="0" err="1"/>
              <a:t>SITCONstruct</a:t>
            </a:r>
            <a:endParaRPr lang="de-DE" dirty="0"/>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p:txBody>
          <a:bodyPr/>
          <a:lstStyle/>
          <a:p>
            <a:fld id="{8CFDFCC3-8B40-4EE5-B231-005F2F1C6A68}" type="slidenum">
              <a:rPr lang="de-DE" smtClean="0"/>
              <a:pPr/>
              <a:t>4</a:t>
            </a:fld>
            <a:endParaRPr lang="de-DE" dirty="0"/>
          </a:p>
        </p:txBody>
      </p:sp>
    </p:spTree>
    <p:extLst>
      <p:ext uri="{BB962C8B-B14F-4D97-AF65-F5344CB8AC3E}">
        <p14:creationId xmlns:p14="http://schemas.microsoft.com/office/powerpoint/2010/main" val="76460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Parameters.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Authentication methods.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Contact information, license, terms of use etc.</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10301137" y="756150"/>
            <a:ext cx="601696" cy="596371"/>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 calcmode="lin" valueType="num">
                                      <p:cBhvr additive="base">
                                        <p:cTn id="19"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anim calcmode="lin" valueType="num">
                                      <p:cBhvr additive="base">
                                        <p:cTn id="31"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SPEC ANATOMY</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pic>
        <p:nvPicPr>
          <p:cNvPr id="7" name="Picture 6">
            <a:extLst>
              <a:ext uri="{FF2B5EF4-FFF2-40B4-BE49-F238E27FC236}">
                <a16:creationId xmlns:a16="http://schemas.microsoft.com/office/drawing/2014/main" id="{124B8E21-A050-E54F-8631-C89FD0EBE689}"/>
              </a:ext>
            </a:extLst>
          </p:cNvPr>
          <p:cNvPicPr>
            <a:picLocks noChangeAspect="1"/>
          </p:cNvPicPr>
          <p:nvPr/>
        </p:nvPicPr>
        <p:blipFill>
          <a:blip r:embed="rId3"/>
          <a:stretch>
            <a:fillRect/>
          </a:stretch>
        </p:blipFill>
        <p:spPr>
          <a:xfrm>
            <a:off x="10301137" y="756150"/>
            <a:ext cx="601696" cy="596371"/>
          </a:xfrm>
          <a:prstGeom prst="rect">
            <a:avLst/>
          </a:prstGeom>
        </p:spPr>
      </p:pic>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Main body YAML</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4976899" y="262120"/>
            <a:ext cx="522355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3041682" y="1326454"/>
            <a:ext cx="1834536"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42</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1803341" y="746483"/>
            <a:ext cx="8584053" cy="5365033"/>
          </a:xfrm>
          <a:prstGeom prst="rect">
            <a:avLst/>
          </a:prstGeom>
        </p:spPr>
      </p:pic>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11035084" y="1077952"/>
            <a:ext cx="635000" cy="635000"/>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Swagger</a:t>
            </a:r>
            <a:endParaRPr lang="en-GB"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79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8" name="Rectangle 7">
            <a:extLst>
              <a:ext uri="{FF2B5EF4-FFF2-40B4-BE49-F238E27FC236}">
                <a16:creationId xmlns:a16="http://schemas.microsoft.com/office/drawing/2014/main" id="{951EB568-D3D1-914E-BDD2-2C7A595E44BA}"/>
              </a:ext>
            </a:extLst>
          </p:cNvPr>
          <p:cNvSpPr/>
          <p:nvPr/>
        </p:nvSpPr>
        <p:spPr>
          <a:xfrm>
            <a:off x="9996685" y="391915"/>
            <a:ext cx="670314" cy="695977"/>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6440" y="453889"/>
            <a:ext cx="560717" cy="560717"/>
          </a:xfrm>
          <a:prstGeom prst="rect">
            <a:avLst/>
          </a:prstGeom>
        </p:spPr>
      </p:pic>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5"/>
          <a:stretch>
            <a:fillRect/>
          </a:stretch>
        </p:blipFill>
        <p:spPr>
          <a:xfrm>
            <a:off x="3500419" y="1421883"/>
            <a:ext cx="8398067" cy="4611965"/>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7464152" y="-385145"/>
            <a:ext cx="3603005" cy="1891578"/>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45</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Here are a couple of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3"/>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4"/>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9192344" y="332656"/>
            <a:ext cx="1482994" cy="577196"/>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Java</a:t>
            </a:r>
          </a:p>
          <a:p>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JavaScript</a:t>
            </a:r>
          </a:p>
          <a:p>
            <a:r>
              <a:rPr lang="en-GB" sz="1800" b="1" i="1" dirty="0">
                <a:latin typeface="Arial" panose="020B0604020202020204" pitchFamily="34" charset="0"/>
                <a:cs typeface="Arial" panose="020B0604020202020204" pitchFamily="34" charset="0"/>
              </a:rPr>
              <a:t>TypeScript</a:t>
            </a:r>
          </a:p>
          <a:p>
            <a:r>
              <a:rPr lang="en-GB" sz="1800" b="1" i="1" dirty="0">
                <a:latin typeface="Arial" panose="020B0604020202020204" pitchFamily="34" charset="0"/>
                <a:cs typeface="Arial" panose="020B0604020202020204" pitchFamily="34" charset="0"/>
              </a:rPr>
              <a:t>Angular</a:t>
            </a:r>
          </a:p>
          <a:p>
            <a:r>
              <a:rPr lang="en-GB" sz="1800" b="1" i="1" dirty="0">
                <a:latin typeface="Arial" panose="020B0604020202020204" pitchFamily="34" charset="0"/>
                <a:cs typeface="Arial" panose="020B0604020202020204" pitchFamily="34" charset="0"/>
              </a:rPr>
              <a:t>MongoDB</a:t>
            </a:r>
          </a:p>
          <a:p>
            <a:r>
              <a:rPr lang="en-GB" sz="18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9148038" y="924903"/>
            <a:ext cx="1166945" cy="1166945"/>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9174628" y="2677563"/>
            <a:ext cx="901288" cy="901288"/>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968" y="986521"/>
            <a:ext cx="1166945" cy="1166945"/>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0997" y="1853127"/>
            <a:ext cx="921825" cy="1747415"/>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0192" y="4164566"/>
            <a:ext cx="901287" cy="901287"/>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5758409" y="4401315"/>
            <a:ext cx="1386556" cy="993698"/>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4318216" y="2980478"/>
            <a:ext cx="1866316" cy="503050"/>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6451687" y="-157756"/>
            <a:ext cx="2220447" cy="222044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pic>
        <p:nvPicPr>
          <p:cNvPr id="7" name="Picture 6" descr="A picture containing background pattern&#10;&#10;Description automatically generated">
            <a:extLst>
              <a:ext uri="{FF2B5EF4-FFF2-40B4-BE49-F238E27FC236}">
                <a16:creationId xmlns:a16="http://schemas.microsoft.com/office/drawing/2014/main" id="{5073A120-2195-5748-A3CC-4F56C28A1819}"/>
              </a:ext>
            </a:extLst>
          </p:cNvPr>
          <p:cNvPicPr>
            <a:picLocks noChangeAspect="1"/>
          </p:cNvPicPr>
          <p:nvPr/>
        </p:nvPicPr>
        <p:blipFill>
          <a:blip r:embed="rId3"/>
          <a:stretch>
            <a:fillRect/>
          </a:stretch>
        </p:blipFill>
        <p:spPr>
          <a:xfrm>
            <a:off x="9552384" y="86958"/>
            <a:ext cx="1540067" cy="1403347"/>
          </a:xfrm>
          <a:prstGeom prst="rect">
            <a:avLst/>
          </a:prstGeom>
        </p:spPr>
      </p:pic>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Represents strength, loyalty, family ties, caring and expresses freedom and fortitude.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4"/>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0857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09</a:t>
            </a:r>
          </a:p>
        </p:txBody>
      </p:sp>
    </p:spTree>
    <p:extLst>
      <p:ext uri="{BB962C8B-B14F-4D97-AF65-F5344CB8AC3E}">
        <p14:creationId xmlns:p14="http://schemas.microsoft.com/office/powerpoint/2010/main" val="10226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Write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endParaRPr lang="en-GB" sz="14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Atlassian’s validator to add tests to the back-end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Demonstrate how the tests fail if we breach our API contract</a:t>
            </a:r>
          </a:p>
        </p:txBody>
      </p:sp>
      <p:pic>
        <p:nvPicPr>
          <p:cNvPr id="8" name="Picture 7">
            <a:extLst>
              <a:ext uri="{FF2B5EF4-FFF2-40B4-BE49-F238E27FC236}">
                <a16:creationId xmlns:a16="http://schemas.microsoft.com/office/drawing/2014/main" id="{B8A28665-F7DA-7B45-90B2-08B8C03F4B81}"/>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EA60C3CB-502F-1F4F-A3A8-BADFC061D7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179983FE-D6D8-E543-9D1D-0B09098418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pic>
        <p:nvPicPr>
          <p:cNvPr id="7" name="Picture 6">
            <a:extLst>
              <a:ext uri="{FF2B5EF4-FFF2-40B4-BE49-F238E27FC236}">
                <a16:creationId xmlns:a16="http://schemas.microsoft.com/office/drawing/2014/main" id="{D34501FB-05C1-734A-B567-8773403683B8}"/>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8" name="Graphic 7" descr="Checkbox Crossed with solid fill">
            <a:extLst>
              <a:ext uri="{FF2B5EF4-FFF2-40B4-BE49-F238E27FC236}">
                <a16:creationId xmlns:a16="http://schemas.microsoft.com/office/drawing/2014/main" id="{88E3844B-F491-3848-956F-BEF1032DA6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9" name="Graphic 8" descr="Checkbox Ticked with solid fill">
            <a:extLst>
              <a:ext uri="{FF2B5EF4-FFF2-40B4-BE49-F238E27FC236}">
                <a16:creationId xmlns:a16="http://schemas.microsoft.com/office/drawing/2014/main" id="{5783101C-7DF6-784C-A8B4-E7C6E7D45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0" name="TextBox 9">
            <a:extLst>
              <a:ext uri="{FF2B5EF4-FFF2-40B4-BE49-F238E27FC236}">
                <a16:creationId xmlns:a16="http://schemas.microsoft.com/office/drawing/2014/main" id="{25F8892C-A70D-B445-B7DE-27A9E54AAB97}"/>
              </a:ext>
            </a:extLst>
          </p:cNvPr>
          <p:cNvSpPr txBox="1"/>
          <p:nvPr/>
        </p:nvSpPr>
        <p:spPr>
          <a:xfrm rot="19814568">
            <a:off x="4302207" y="2875002"/>
            <a:ext cx="3587584" cy="1107996"/>
          </a:xfrm>
          <a:prstGeom prst="rect">
            <a:avLst/>
          </a:prstGeom>
          <a:noFill/>
        </p:spPr>
        <p:txBody>
          <a:bodyPr wrap="square" rtlCol="0">
            <a:spAutoFit/>
          </a:bodyPr>
          <a:lstStyle/>
          <a:p>
            <a:pPr algn="ctr"/>
            <a:r>
              <a:rPr lang="en-GB" sz="6600" b="1" dirty="0"/>
              <a:t>{DEMO}</a:t>
            </a:r>
          </a:p>
        </p:txBody>
      </p:sp>
    </p:spTree>
    <p:extLst>
      <p:ext uri="{BB962C8B-B14F-4D97-AF65-F5344CB8AC3E}">
        <p14:creationId xmlns:p14="http://schemas.microsoft.com/office/powerpoint/2010/main" val="2631925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10</a:t>
            </a:r>
          </a:p>
        </p:txBody>
      </p:sp>
    </p:spTree>
    <p:extLst>
      <p:ext uri="{BB962C8B-B14F-4D97-AF65-F5344CB8AC3E}">
        <p14:creationId xmlns:p14="http://schemas.microsoft.com/office/powerpoint/2010/main" val="4218858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52</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8" name="Picture 7">
            <a:extLst>
              <a:ext uri="{FF2B5EF4-FFF2-40B4-BE49-F238E27FC236}">
                <a16:creationId xmlns:a16="http://schemas.microsoft.com/office/drawing/2014/main" id="{44EC75D4-D92C-794E-ABD1-3416D4108E7F}"/>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00D73DE2-7A0B-F643-9DF4-53EECA40A6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056EC000-D4D9-594B-8A35-FCC7B4D953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53</a:t>
            </a:fld>
            <a:endParaRPr lang="de-DE" dirty="0"/>
          </a:p>
        </p:txBody>
      </p:sp>
      <p:pic>
        <p:nvPicPr>
          <p:cNvPr id="8" name="Picture 7">
            <a:extLst>
              <a:ext uri="{FF2B5EF4-FFF2-40B4-BE49-F238E27FC236}">
                <a16:creationId xmlns:a16="http://schemas.microsoft.com/office/drawing/2014/main" id="{40337F11-06E8-D64B-99C8-F67324BEF202}"/>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9" name="Graphic 8" descr="Checkbox Crossed with solid fill">
            <a:extLst>
              <a:ext uri="{FF2B5EF4-FFF2-40B4-BE49-F238E27FC236}">
                <a16:creationId xmlns:a16="http://schemas.microsoft.com/office/drawing/2014/main" id="{34C519BD-ADE8-9D40-8211-F077E5B4B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0" name="Graphic 9" descr="Checkbox Ticked with solid fill">
            <a:extLst>
              <a:ext uri="{FF2B5EF4-FFF2-40B4-BE49-F238E27FC236}">
                <a16:creationId xmlns:a16="http://schemas.microsoft.com/office/drawing/2014/main" id="{1DDB9B6C-7C1D-364A-9254-622D501E5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8"/>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9"/>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10"/>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11"/>
          <a:stretch>
            <a:fillRect/>
          </a:stretch>
        </p:blipFill>
        <p:spPr>
          <a:xfrm>
            <a:off x="1076310" y="2463113"/>
            <a:ext cx="2075323" cy="89398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12"/>
          <a:stretch>
            <a:fillRect/>
          </a:stretch>
        </p:blipFill>
        <p:spPr>
          <a:xfrm>
            <a:off x="7887964" y="4766938"/>
            <a:ext cx="2318266" cy="1638774"/>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11</a:t>
            </a:r>
          </a:p>
        </p:txBody>
      </p:sp>
    </p:spTree>
    <p:extLst>
      <p:ext uri="{BB962C8B-B14F-4D97-AF65-F5344CB8AC3E}">
        <p14:creationId xmlns:p14="http://schemas.microsoft.com/office/powerpoint/2010/main" val="1801641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3"/>
          <a:stretch>
            <a:fillRect/>
          </a:stretch>
        </p:blipFill>
        <p:spPr>
          <a:xfrm>
            <a:off x="10421650" y="876423"/>
            <a:ext cx="505800" cy="5058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4"/>
          <a:stretch>
            <a:fillRect/>
          </a:stretch>
        </p:blipFill>
        <p:spPr>
          <a:xfrm>
            <a:off x="9912424" y="116632"/>
            <a:ext cx="723211" cy="977312"/>
          </a:xfrm>
          <a:prstGeom prst="rect">
            <a:avLst/>
          </a:prstGeom>
        </p:spPr>
      </p:pic>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42623" y="1437578"/>
            <a:ext cx="11615372" cy="4916327"/>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5"/>
              </a:rPr>
              <a:t>https://swagger.io/</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https://swagger.io/specification/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https://swagger.io/resources/articles/adopting-an-api-first-approach/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https://swagger.io/docs/specification/about/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https://swagger.io/blog/api-design/design-first-or-code-first-api-development/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https://openapi-generator.tech/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https://docs.pact.io/faq/convinceme/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https://pactflow.io/blog/why-contract-testing/?utm_source=ossdocs&amp;utm_campaign=convince_me_what_is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https://www.atlassian.com/blog/technology/spec-first-api-development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https://springframework.guru/defining-spring-cloud-contracts-in-open-api/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https://springframework.guru/using-swagger-request-validator-to-validate-spring-cloud-contracts/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https://springframework.guru/using-spring-cloud-contract-for-consumer-driven-contracts/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https://openpracticelibrary.com/practice/contract-first-development/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https://link.springer.com/chapter/10.1007/978-3-540-71289-3_2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https://dzone.com/articles/an-api-first-development-approach-1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https://medium.com/better-practices/api-first-software-development-for-modern-organizations-fdbfba9a66d3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https://xkcd.com/1172/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https://openclipart.org/detail/193532/contract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https://apievangelist.com/2019/07/15/what-is-an-api-contract/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https://apisyouwonthate.com/blog/api-design-first-vs-code-first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https://www.visual-paradigm.com/guide/development/code-first-vs-design-first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https://smartbear.com/blog/embracing-an-api-design-first-approach/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https://www.depechemode.de/lyrics/everything-counts-2/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https://www.youtube.com/watch?v=1t-gK-9EIq4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https://en.wikipedia.org/wiki/Everything_Counts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https://github.com/npm/logos/blob/master/npm%20logo/npm-logo-red.png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https://www.npmjs.com/package/express-openapi-validate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https://www.npmjs.com/package/express-openapi-validator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https://de.wikipedia.org/wiki/Datei:Java-Logo.svg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https://en.wikipedia.org/wiki/TypeScript#/media/File:Typescript_logo_2020.svg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https://commons.wikimedia.org/wiki/File:JavaScript-logo.png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https://spring.io/trademarks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https://angular.io/presskit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https://twitter.com/SmartBear/status/914901646848679937</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https://www.teepublic.com/de/t-shirt/12045954-i-turn-ipa-into-api-coding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https://openclipart.org/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http://clipart-library.com/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https://openclipart.org/detail/104323/integrated-development-environment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3"/>
              </a:rPr>
              <a:t>https://en.wikipedia.org/wiki/Schwarz_Gruppe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4"/>
              </a:rPr>
              <a:t>https://www.bbc.com/</a:t>
            </a:r>
          </a:p>
          <a:p>
            <a:pPr>
              <a:spcBef>
                <a:spcPts val="400"/>
              </a:spcBef>
            </a:pPr>
            <a:r>
              <a:rPr lang="en-GB" sz="1000" dirty="0">
                <a:latin typeface="Arial" panose="020B0604020202020204" pitchFamily="34" charset="0"/>
                <a:cs typeface="Arial" panose="020B0604020202020204" pitchFamily="34" charset="0"/>
                <a:hlinkClick r:id="rId44"/>
              </a:rPr>
              <a:t>https://en.wikipedia.org/wiki/BBC</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5"/>
              </a:rPr>
              <a:t>https://www.twilio.com/company/brand</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6"/>
              </a:rPr>
              <a:t>http://clipart-library.com/clipart/377169.htm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7"/>
              </a:rPr>
              <a:t>https://www.docker.com/company/newsroom/media-resources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8"/>
              </a:rPr>
              <a:t>https://www.mongodb.com/brand-resources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9"/>
              </a:rPr>
              <a:t>http://clipart-library.com/clip-art/214-2149139_engineer-clipart-construction-plan-blue-safety-icon-png.htm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0"/>
              </a:rPr>
              <a:t>http://clipart-library.com/clip-art/light-bulb-clipart-transparent-12.htm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1"/>
              </a:rPr>
              <a:t>https://openclipart.org/detail/237988/file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2"/>
              </a:rPr>
              <a:t>https://openclipart.org/detail/188833/document-pictogram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3"/>
              </a:rPr>
              <a:t>https://openclipart.org/detail/320714/man-in-business-suit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4"/>
              </a:rPr>
              <a:t>https://pixabay.com/illustrations/group-discussion-human-personal-1962592/</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694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3"/>
          <a:stretch>
            <a:fillRect/>
          </a:stretch>
        </p:blipFill>
        <p:spPr>
          <a:xfrm>
            <a:off x="10421650" y="876423"/>
            <a:ext cx="505800" cy="5058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4"/>
          <a:stretch>
            <a:fillRect/>
          </a:stretch>
        </p:blipFill>
        <p:spPr>
          <a:xfrm>
            <a:off x="9912424" y="116632"/>
            <a:ext cx="723211" cy="977312"/>
          </a:xfrm>
          <a:prstGeom prst="rect">
            <a:avLst/>
          </a:prstGeom>
        </p:spPr>
      </p:pic>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42623" y="1500216"/>
            <a:ext cx="11615372" cy="4818309"/>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5"/>
              </a:rPr>
              <a:t>https://www.openapis.org/wp-content/uploads/sites/3/2016/10/OpenAPI_Pantone.png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https://openapi-generator.tech/img/mono-logo.svg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http://clipart-library.com/clipart/lego-clipart-57.htm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https://openclipart.org/detail/237996/package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https://openclipart.org/detail/188650/search-ideogram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https://openclipart.org/detail/190964/design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https://en.wikipedia.org/wiki/Swagger_(software)#/media/File:Swagger-logo.png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http://clipart-library.com/clipart/agreement-cliparts_14.htm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https://openclipart.org/detail/250266/cruz</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https://openclipart.org/detail/194308/dev-minus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https://openclipart.org/detail/275842/sisyphus-overcoming-silhouette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https://openclipart.org/detail/307282/shaking-hands-silhouette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https://openclipart.org/detail/215760/simple-gear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https://openclipart.org/detail/305632/beer-and-barley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https://www.euronatur.org/en/what-we-do/endangered-species/wolf/wolves-in-europe/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http://www.wolfmatters.org/wolf-facts.html</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https://www.nathab.com/blog/8-incredible-wolf-facts-everyone-should-know/</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https://www.treehugger.com/wolf-facts-5120321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https://onekindplanet.org/animal/wolf-grey/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https://www.factretriever.com/wolves-facts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https://facts.net/nature/animals/wolf-facts/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https://openclipart.org/detail/276597/brain-profile-line-art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http://clipart-library.com/clip-art/308-3080052_freetoedit-silhouette-art-night-sky-moon-disney-wolf.htm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https://www.duunddastier.de/wp-content/uploads/2018/09/Wolf_Titelthema_c_Fotolia_DUDT-3-18_Beitragsbild.jpg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https://www.animalsprints.com/p/491/gray-timber-wolf-pair-canis-lupus-bozeman-area-7992771.jpg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https://i.pinimg.com/originals/3c/1c/3d/3c1c3d238f290b47d4fdaa054c3d9616.jpg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https://i.pinimg.com/736x/6d/9f/53/6d9f5334e36f1ee02c73660a8247d185.jpg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https://howlingforjustice.files.wordpress.com/2011/09/howling-wolf-1.jpg?w=584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https://www.treehugger.com/thmb/ACY907vXT6tiv9IR3GxkfFyU-VQ=/2113x0/filters:no_upscale():max_bytes(150000):strip_icc():format(webp)/GettyImages-1049557440-213fbe0089654a8684b2e081a5991963.jpg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https://openclipart.org/detail/124147/wolf-3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https://openclipart.org/detail/26795/siamese-cat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https://openclipart.org/detail/313039/german-shepherd-sketch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https://www.oreilly.com/library/view/head-first-java/0596009208/</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https://www.oreilly.com/library/view/head-first-design/0596007124/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https://en.wikipedia.org/wiki/API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https://www.mulesoft.com/resources/api/what-is-an-api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https://blog.axway.com/amplify-products/api-management/what-is-an-api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https://openclipart.org/detail/13273/server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3"/>
              </a:rPr>
              <a:t>https://openclipart.org/detail/318251/multiple-screens</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90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12</a:t>
            </a:r>
          </a:p>
        </p:txBody>
      </p:sp>
    </p:spTree>
    <p:extLst>
      <p:ext uri="{BB962C8B-B14F-4D97-AF65-F5344CB8AC3E}">
        <p14:creationId xmlns:p14="http://schemas.microsoft.com/office/powerpoint/2010/main" val="2093702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407368" y="2298128"/>
            <a:ext cx="3816424" cy="2261743"/>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10"/>
          </p:nvPr>
        </p:nvSpPr>
        <p:spPr>
          <a:xfrm>
            <a:off x="7155407" y="1967970"/>
            <a:ext cx="3168000" cy="1512168"/>
          </a:xfrm>
        </p:spPr>
        <p:txBody>
          <a:bodyPr/>
          <a:lstStyle/>
          <a:p>
            <a:r>
              <a:rPr lang="de-DE" dirty="0"/>
              <a:t>Atanas L. </a:t>
            </a:r>
            <a:r>
              <a:rPr lang="de-DE" dirty="0" err="1"/>
              <a:t>Kuzmanov</a:t>
            </a:r>
            <a:endParaRPr lang="de-DE" dirty="0"/>
          </a:p>
          <a:p>
            <a:pPr lvl="1"/>
            <a:r>
              <a:rPr lang="de-DE" dirty="0"/>
              <a:t>Senior Software Engineer</a:t>
            </a:r>
            <a:br>
              <a:rPr lang="de-DE" dirty="0"/>
            </a:br>
            <a:r>
              <a:rPr lang="de-DE" dirty="0"/>
              <a:t>IT Solution Development - Java </a:t>
            </a:r>
            <a:r>
              <a:rPr lang="de-DE" dirty="0" err="1"/>
              <a:t>Fullstack</a:t>
            </a:r>
            <a:r>
              <a:rPr lang="de-DE" dirty="0"/>
              <a:t> Development</a:t>
            </a:r>
          </a:p>
          <a:p>
            <a:pPr lvl="1"/>
            <a:r>
              <a:rPr lang="de-DE" dirty="0"/>
              <a:t>Schwarz IT </a:t>
            </a:r>
            <a:r>
              <a:rPr lang="de-DE" dirty="0" err="1"/>
              <a:t>Bulgaria</a:t>
            </a:r>
            <a:endParaRPr lang="de-DE" dirty="0"/>
          </a:p>
          <a:p>
            <a:pPr lvl="1"/>
            <a:r>
              <a:rPr lang="de-DE" dirty="0"/>
              <a:t>28 Todor </a:t>
            </a:r>
            <a:r>
              <a:rPr lang="de-DE" dirty="0" err="1"/>
              <a:t>Aleksandrov</a:t>
            </a:r>
            <a:r>
              <a:rPr lang="de-DE" dirty="0"/>
              <a:t> </a:t>
            </a:r>
            <a:r>
              <a:rPr lang="de-DE" dirty="0" err="1"/>
              <a:t>bul</a:t>
            </a:r>
            <a:r>
              <a:rPr lang="de-DE" dirty="0"/>
              <a:t>., 1303 Sofia</a:t>
            </a:r>
          </a:p>
          <a:p>
            <a:pPr lvl="1"/>
            <a:r>
              <a:rPr lang="de-DE" dirty="0"/>
              <a:t>https://</a:t>
            </a:r>
            <a:r>
              <a:rPr lang="de-DE" dirty="0" err="1"/>
              <a:t>bg.it.schwarz</a:t>
            </a:r>
            <a:r>
              <a:rPr lang="de-DE" dirty="0"/>
              <a:t>/</a:t>
            </a:r>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11"/>
          </p:nvPr>
        </p:nvSpPr>
        <p:spPr>
          <a:xfrm>
            <a:off x="7155407" y="3840106"/>
            <a:ext cx="3168000" cy="648000"/>
          </a:xfrm>
        </p:spPr>
        <p:txBody>
          <a:bodyPr/>
          <a:lstStyle/>
          <a:p>
            <a:r>
              <a:rPr lang="de-DE" dirty="0" err="1"/>
              <a:t>atanas.kuzmanov@mail.schwarz</a:t>
            </a:r>
            <a:endParaRPr lang="de-DE" dirty="0"/>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551384" y="6021288"/>
            <a:ext cx="1525500" cy="37800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3"/>
          <a:stretch>
            <a:fillRect/>
          </a:stretch>
        </p:blipFill>
        <p:spPr>
          <a:xfrm>
            <a:off x="7155407" y="1196752"/>
            <a:ext cx="812803" cy="771218"/>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4"/>
          <a:stretch>
            <a:fillRect/>
          </a:stretch>
        </p:blipFill>
        <p:spPr>
          <a:xfrm>
            <a:off x="7184885" y="4249030"/>
            <a:ext cx="1566650" cy="1566650"/>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BE781E-AF74-4275-89D5-EECACB150CA3}"/>
              </a:ext>
            </a:extLst>
          </p:cNvPr>
          <p:cNvSpPr>
            <a:spLocks noGrp="1"/>
          </p:cNvSpPr>
          <p:nvPr>
            <p:ph type="dt" sz="half" idx="10"/>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DCCB37A2-33C9-45C2-897D-F293483EAFC3}"/>
              </a:ext>
            </a:extLst>
          </p:cNvPr>
          <p:cNvSpPr>
            <a:spLocks noGrp="1"/>
          </p:cNvSpPr>
          <p:nvPr>
            <p:ph type="ftr" sz="quarter" idx="11"/>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2"/>
          </p:nvPr>
        </p:nvSpPr>
        <p:spPr/>
        <p:txBody>
          <a:bodyPr/>
          <a:lstStyle/>
          <a:p>
            <a:pPr algn="r"/>
            <a:fld id="{8CFDFCC3-8B40-4EE5-B231-005F2F1C6A68}" type="slidenum">
              <a:rPr lang="de-DE" smtClean="0"/>
              <a:pPr algn="r"/>
              <a:t>59</a:t>
            </a:fld>
            <a:endParaRPr lang="de-DE" dirty="0"/>
          </a:p>
        </p:txBody>
      </p:sp>
      <p:pic>
        <p:nvPicPr>
          <p:cNvPr id="6" name="Grafik 5">
            <a:extLst>
              <a:ext uri="{FF2B5EF4-FFF2-40B4-BE49-F238E27FC236}">
                <a16:creationId xmlns:a16="http://schemas.microsoft.com/office/drawing/2014/main" id="{542F9BA9-2869-479A-938B-76FE9664AA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6000" y="2100505"/>
            <a:ext cx="2160000" cy="2656991"/>
          </a:xfrm>
          <a:prstGeom prst="rect">
            <a:avLst/>
          </a:prstGeom>
        </p:spPr>
      </p:pic>
      <p:pic>
        <p:nvPicPr>
          <p:cNvPr id="7" name="Picture 6" descr="Text&#10;&#10;Description automatically generated">
            <a:extLst>
              <a:ext uri="{FF2B5EF4-FFF2-40B4-BE49-F238E27FC236}">
                <a16:creationId xmlns:a16="http://schemas.microsoft.com/office/drawing/2014/main" id="{28D0A3F7-1144-0F44-921D-CFC862F3A139}"/>
              </a:ext>
            </a:extLst>
          </p:cNvPr>
          <p:cNvPicPr>
            <a:picLocks noChangeAspect="1"/>
          </p:cNvPicPr>
          <p:nvPr/>
        </p:nvPicPr>
        <p:blipFill>
          <a:blip r:embed="rId5"/>
          <a:stretch>
            <a:fillRect/>
          </a:stretch>
        </p:blipFill>
        <p:spPr>
          <a:xfrm>
            <a:off x="3223566" y="0"/>
            <a:ext cx="5744867" cy="2167796"/>
          </a:xfrm>
          <a:prstGeom prst="rect">
            <a:avLst/>
          </a:prstGeom>
        </p:spPr>
      </p:pic>
      <p:sp>
        <p:nvSpPr>
          <p:cNvPr id="8" name="Titel 23">
            <a:extLst>
              <a:ext uri="{FF2B5EF4-FFF2-40B4-BE49-F238E27FC236}">
                <a16:creationId xmlns:a16="http://schemas.microsoft.com/office/drawing/2014/main" id="{42093F6A-5CC7-9B45-92AF-9C924767ACEC}"/>
              </a:ext>
            </a:extLst>
          </p:cNvPr>
          <p:cNvSpPr txBox="1">
            <a:spLocks/>
          </p:cNvSpPr>
          <p:nvPr/>
        </p:nvSpPr>
        <p:spPr>
          <a:xfrm>
            <a:off x="479684" y="4509120"/>
            <a:ext cx="11232629" cy="1441374"/>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9402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6</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5991741" y="382876"/>
            <a:ext cx="2732049" cy="3821923"/>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2381093" y="3031766"/>
            <a:ext cx="2455472" cy="2455472"/>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14" name="TextBox 13">
            <a:extLst>
              <a:ext uri="{FF2B5EF4-FFF2-40B4-BE49-F238E27FC236}">
                <a16:creationId xmlns:a16="http://schemas.microsoft.com/office/drawing/2014/main" id="{A9B3F4DF-599B-844F-A7E2-800E1A4FE131}"/>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4537314" y="3045911"/>
            <a:ext cx="1718642" cy="1718642"/>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4423891" y="4555232"/>
            <a:ext cx="1051071" cy="1051071"/>
          </a:xfrm>
          <a:prstGeom prst="rect">
            <a:avLst/>
          </a:prstGeom>
        </p:spPr>
      </p:pic>
    </p:spTree>
    <p:extLst>
      <p:ext uri="{BB962C8B-B14F-4D97-AF65-F5344CB8AC3E}">
        <p14:creationId xmlns:p14="http://schemas.microsoft.com/office/powerpoint/2010/main" val="369299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3"/>
          <a:stretch>
            <a:fillRect/>
          </a:stretch>
        </p:blipFill>
        <p:spPr>
          <a:xfrm>
            <a:off x="9261201" y="256440"/>
            <a:ext cx="1391344" cy="915015"/>
          </a:xfrm>
          <a:prstGeom prst="rect">
            <a:avLst/>
          </a:prstGeom>
        </p:spPr>
      </p:pic>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4"/>
          <a:stretch>
            <a:fillRect/>
          </a:stretch>
        </p:blipFill>
        <p:spPr>
          <a:xfrm>
            <a:off x="522589" y="1430568"/>
            <a:ext cx="7536598" cy="4710374"/>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5"/>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6"/>
          <a:stretch>
            <a:fillRect/>
          </a:stretch>
        </p:blipFill>
        <p:spPr>
          <a:xfrm>
            <a:off x="8373444" y="1911501"/>
            <a:ext cx="3079750" cy="349250"/>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7"/>
          <a:stretch>
            <a:fillRect/>
          </a:stretch>
        </p:blipFill>
        <p:spPr>
          <a:xfrm>
            <a:off x="10258398" y="4435343"/>
            <a:ext cx="1587500" cy="1828800"/>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8"/>
          <a:stretch>
            <a:fillRect/>
          </a:stretch>
        </p:blipFill>
        <p:spPr>
          <a:xfrm>
            <a:off x="8602799" y="3089366"/>
            <a:ext cx="1587500" cy="1828800"/>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sp>
        <p:nvSpPr>
          <p:cNvPr id="24" name="Parallelogram 23">
            <a:extLst>
              <a:ext uri="{FF2B5EF4-FFF2-40B4-BE49-F238E27FC236}">
                <a16:creationId xmlns:a16="http://schemas.microsoft.com/office/drawing/2014/main" id="{F2045BBF-763C-8B41-BADD-687864E29F63}"/>
              </a:ext>
            </a:extLst>
          </p:cNvPr>
          <p:cNvSpPr/>
          <p:nvPr/>
        </p:nvSpPr>
        <p:spPr>
          <a:xfrm rot="19718536">
            <a:off x="1601569" y="2937219"/>
            <a:ext cx="1779058" cy="1284197"/>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8"/>
          <a:stretch>
            <a:fillRect/>
          </a:stretch>
        </p:blipFill>
        <p:spPr>
          <a:xfrm>
            <a:off x="1333500" y="2143503"/>
            <a:ext cx="1632724" cy="2517116"/>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7604448" y="2367608"/>
            <a:ext cx="2218420" cy="1475837"/>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9"/>
          <a:stretch>
            <a:fillRect/>
          </a:stretch>
        </p:blipFill>
        <p:spPr>
          <a:xfrm>
            <a:off x="7037336" y="2285760"/>
            <a:ext cx="3813670" cy="2219093"/>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3890346" y="2859730"/>
            <a:ext cx="2712515" cy="700699"/>
          </a:xfrm>
          <a:prstGeom prst="bentConnector3">
            <a:avLst>
              <a:gd name="adj1" fmla="val 46904"/>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996561" y="1310043"/>
            <a:ext cx="6198878" cy="42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966225" y="3268813"/>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8A41D408-C37B-114C-B595-674277AE4901}"/>
              </a:ext>
            </a:extLst>
          </p:cNvPr>
          <p:cNvSpPr txBox="1"/>
          <p:nvPr/>
        </p:nvSpPr>
        <p:spPr>
          <a:xfrm>
            <a:off x="2898641" y="3329596"/>
            <a:ext cx="991705" cy="461665"/>
          </a:xfrm>
          <a:prstGeom prst="rect">
            <a:avLst/>
          </a:prstGeom>
          <a:noFill/>
        </p:spPr>
        <p:txBody>
          <a:bodyPr wrap="square" rtlCol="0">
            <a:spAutoFit/>
          </a:bodyPr>
          <a:lstStyle/>
          <a:p>
            <a:pPr algn="ctr"/>
            <a:r>
              <a:rPr lang="en-GB" sz="24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6670445" y="2568114"/>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5CC70A34-0A48-7449-94BC-EB87C771F1A6}"/>
              </a:ext>
            </a:extLst>
          </p:cNvPr>
          <p:cNvSpPr txBox="1"/>
          <p:nvPr/>
        </p:nvSpPr>
        <p:spPr>
          <a:xfrm>
            <a:off x="6602861" y="2628897"/>
            <a:ext cx="991705" cy="461665"/>
          </a:xfrm>
          <a:prstGeom prst="rect">
            <a:avLst/>
          </a:prstGeom>
          <a:noFill/>
        </p:spPr>
        <p:txBody>
          <a:bodyPr wrap="square" rtlCol="0">
            <a:spAutoFit/>
          </a:bodyPr>
          <a:lstStyle/>
          <a:p>
            <a:pPr algn="ctr"/>
            <a:r>
              <a:rPr lang="en-GB" sz="24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482561" y="2461435"/>
            <a:ext cx="1223291" cy="369332"/>
          </a:xfrm>
          <a:prstGeom prst="rect">
            <a:avLst/>
          </a:prstGeom>
          <a:noFill/>
        </p:spPr>
        <p:txBody>
          <a:bodyPr wrap="square" rtlCol="0">
            <a:spAutoFit/>
          </a:bodyPr>
          <a:lstStyle/>
          <a:p>
            <a:pPr algn="ctr"/>
            <a:r>
              <a:rPr lang="en-GB" sz="180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8001242" y="2798174"/>
            <a:ext cx="1424832" cy="461665"/>
          </a:xfrm>
          <a:prstGeom prst="rect">
            <a:avLst/>
          </a:prstGeom>
          <a:noFill/>
        </p:spPr>
        <p:txBody>
          <a:bodyPr wrap="square" rtlCol="0">
            <a:spAutoFit/>
          </a:bodyPr>
          <a:lstStyle/>
          <a:p>
            <a:pPr algn="ctr"/>
            <a:r>
              <a:rPr lang="en-GB" sz="24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9748131" y="3493548"/>
            <a:ext cx="1090640" cy="369332"/>
          </a:xfrm>
          <a:prstGeom prst="rect">
            <a:avLst/>
          </a:prstGeom>
          <a:noFill/>
        </p:spPr>
        <p:txBody>
          <a:bodyPr wrap="square" rtlCol="0">
            <a:spAutoFit/>
          </a:bodyPr>
          <a:lstStyle/>
          <a:p>
            <a:pPr algn="ctr"/>
            <a:r>
              <a:rPr lang="en-GB" sz="180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6830316" y="3820840"/>
            <a:ext cx="1090640" cy="261610"/>
          </a:xfrm>
          <a:prstGeom prst="rect">
            <a:avLst/>
          </a:prstGeom>
          <a:noFill/>
        </p:spPr>
        <p:txBody>
          <a:bodyPr wrap="square" rtlCol="0">
            <a:spAutoFit/>
          </a:bodyPr>
          <a:lstStyle/>
          <a:p>
            <a:pPr algn="ctr"/>
            <a:r>
              <a:rPr lang="en-GB" sz="1100" b="1" dirty="0"/>
              <a:t>CLIENT</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3"/>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4" y="70676"/>
            <a:ext cx="497447" cy="497447"/>
          </a:xfrm>
          <a:prstGeom prst="rect">
            <a:avLst/>
          </a:prstGeom>
        </p:spPr>
      </p:pic>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8"/>
          <a:stretch>
            <a:fillRect/>
          </a:stretch>
        </p:blipFill>
        <p:spPr>
          <a:xfrm>
            <a:off x="3059177" y="33703"/>
            <a:ext cx="6072381" cy="616759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4726" y="5713862"/>
            <a:ext cx="497448" cy="497448"/>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4727" y="5382020"/>
            <a:ext cx="497447" cy="497447"/>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3887685" y="5132784"/>
            <a:ext cx="991705" cy="461665"/>
          </a:xfrm>
          <a:prstGeom prst="rect">
            <a:avLst/>
          </a:prstGeom>
          <a:noFill/>
        </p:spPr>
        <p:txBody>
          <a:bodyPr wrap="square" rtlCol="0">
            <a:spAutoFit/>
          </a:bodyPr>
          <a:lstStyle/>
          <a:p>
            <a:pPr algn="ctr"/>
            <a:r>
              <a:rPr lang="en-GB" sz="24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6762665" y="5141641"/>
            <a:ext cx="991705" cy="461665"/>
          </a:xfrm>
          <a:prstGeom prst="rect">
            <a:avLst/>
          </a:prstGeom>
          <a:noFill/>
        </p:spPr>
        <p:txBody>
          <a:bodyPr wrap="square" rtlCol="0">
            <a:spAutoFit/>
          </a:bodyPr>
          <a:lstStyle/>
          <a:p>
            <a:pPr algn="ctr"/>
            <a:r>
              <a:rPr lang="en-GB" sz="24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898132" y="2397384"/>
            <a:ext cx="2233152" cy="584775"/>
          </a:xfrm>
          <a:prstGeom prst="rect">
            <a:avLst/>
          </a:prstGeom>
          <a:noFill/>
        </p:spPr>
        <p:txBody>
          <a:bodyPr wrap="square" rtlCol="0">
            <a:spAutoFit/>
          </a:bodyPr>
          <a:lstStyle/>
          <a:p>
            <a:pPr algn="ctr"/>
            <a:r>
              <a:rPr lang="en-GB" sz="3200" b="1" dirty="0">
                <a:latin typeface="Courier" pitchFamily="2" charset="0"/>
              </a:rPr>
              <a:t>#OPENAPI</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1"/>
  <p:tag name="VCT_SHOW_CA" val="Fals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hwarz Grupp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tlCol="0" anchor="ctr"/>
      <a:lstStyle>
        <a:defPPr algn="ctr">
          <a:defRPr sz="16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spcAft>
            <a:spcPts val="600"/>
          </a:spcAft>
          <a:buClr>
            <a:schemeClr val="accent1"/>
          </a:buClr>
          <a:buFont typeface="Wingdings" panose="05000000000000000000" pitchFamily="2" charset="2"/>
          <a:buChar char="§"/>
          <a:defRPr sz="1600" dirty="0" err="1" smtClean="0"/>
        </a:defPPr>
      </a:lstStyle>
    </a:txDef>
  </a:objectDefaults>
  <a:extraClrSchemeLst/>
  <a:custClrLst>
    <a:custClr name="Dunkellila">
      <a:srgbClr val="41053C"/>
    </a:custClr>
    <a:custClr name="Blau">
      <a:srgbClr val="5F7DAA"/>
    </a:custClr>
    <a:custClr name="Goldgelb">
      <a:srgbClr val="FFD746"/>
    </a:custClr>
    <a:custClr name="Signal-Rot">
      <a:srgbClr val="E3000F"/>
    </a:custClr>
    <a:custClr name="#">
      <a:srgbClr val="FFFFFF"/>
    </a:custClr>
    <a:custClr name="#">
      <a:srgbClr val="FFFFFF"/>
    </a:custClr>
    <a:custClr name="#">
      <a:srgbClr val="FFFFFF"/>
    </a:custClr>
    <a:custClr name="#">
      <a:srgbClr val="FFFFFF"/>
    </a:custClr>
    <a:custClr name="#">
      <a:srgbClr val="FFFFFF"/>
    </a:custClr>
    <a:custClr name="#">
      <a:srgbClr val="FFFFFF"/>
    </a:custClr>
    <a:custClr name="Logo-Grau">
      <a:srgbClr val="9D9D9D"/>
    </a:custClr>
    <a:custClr name="Blau">
      <a:srgbClr val="4B6487"/>
    </a:custClr>
    <a:custClr name="Goldgelb">
      <a:srgbClr val="E6B43C"/>
    </a:custClr>
    <a:custClr name="Signal-Gelb">
      <a:srgbClr val="FFF0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3C506E"/>
    </a:custClr>
    <a:custClr name="Goldgelb">
      <a:srgbClr val="C8912D"/>
    </a:custClr>
    <a:custClr name="Signal-Grün">
      <a:srgbClr val="05A54B"/>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2D3C50"/>
    </a:custClr>
    <a:custClr name="Goldgelb">
      <a:srgbClr val="AF6E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Lst>
  <a:extLst>
    <a:ext uri="{05A4C25C-085E-4340-85A3-A5531E510DB2}">
      <thm15:themeFamily xmlns:thm15="http://schemas.microsoft.com/office/thememl/2012/main" name="01_Schwarz_PPT_Master_03_IT" id="{6F719EE0-8FF9-48E5-99F5-AF5677FE6692}" vid="{C8E889DF-7322-47F0-88A5-2016D0B8C463}"/>
    </a:ext>
  </a:extLst>
</a:theme>
</file>

<file path=ppt/theme/theme2.xml><?xml version="1.0" encoding="utf-8"?>
<a:theme xmlns:a="http://schemas.openxmlformats.org/drawingml/2006/main" name="Offic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chwarz Gruppe">
      <a:dk1>
        <a:srgbClr val="000000"/>
      </a:dk1>
      <a:lt1>
        <a:srgbClr val="FFFFFF"/>
      </a:lt1>
      <a:dk2>
        <a:srgbClr val="AFAFAF"/>
      </a:dk2>
      <a:lt2>
        <a:srgbClr val="EBEBEB"/>
      </a:lt2>
      <a:accent1>
        <a:srgbClr val="6E1E6E"/>
      </a:accent1>
      <a:accent2>
        <a:srgbClr val="465A78"/>
      </a:accent2>
      <a:accent3>
        <a:srgbClr val="FFD25A"/>
      </a:accent3>
      <a:accent4>
        <a:srgbClr val="4B053C"/>
      </a:accent4>
      <a:accent5>
        <a:srgbClr val="505050"/>
      </a:accent5>
      <a:accent6>
        <a:srgbClr val="878787"/>
      </a:accent6>
      <a:hlink>
        <a:srgbClr val="6E1E6E"/>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3193F050FB16124284EE5931D12EE351" ma:contentTypeVersion="9" ma:contentTypeDescription="Ein neues Dokument erstellen." ma:contentTypeScope="" ma:versionID="f3b88c78cc6f94353087ef70e1f13343">
  <xsd:schema xmlns:xsd="http://www.w3.org/2001/XMLSchema" xmlns:xs="http://www.w3.org/2001/XMLSchema" xmlns:p="http://schemas.microsoft.com/office/2006/metadata/properties" xmlns:ns2="b55cae90-2ed8-42aa-8ffa-23c651bd5b65" xmlns:ns3="7d51fa2b-2598-4da6-ac7f-43bbfca8613d" targetNamespace="http://schemas.microsoft.com/office/2006/metadata/properties" ma:root="true" ma:fieldsID="400cf8ea5719674a5e8d05c5c8241434" ns2:_="" ns3:_="">
    <xsd:import namespace="b55cae90-2ed8-42aa-8ffa-23c651bd5b65"/>
    <xsd:import namespace="7d51fa2b-2598-4da6-ac7f-43bbfca861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5cae90-2ed8-42aa-8ffa-23c651bd5b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51fa2b-2598-4da6-ac7f-43bbfca8613d"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53E187-431F-414A-BA23-E95A1D4A8E88}">
  <ds:schemaRefs>
    <ds:schemaRef ds:uri="http://schemas.microsoft.com/sharepoint/v3/contenttype/forms"/>
  </ds:schemaRefs>
</ds:datastoreItem>
</file>

<file path=customXml/itemProps2.xml><?xml version="1.0" encoding="utf-8"?>
<ds:datastoreItem xmlns:ds="http://schemas.openxmlformats.org/officeDocument/2006/customXml" ds:itemID="{DF3BD10E-A445-4B79-8425-7E6BC305B712}">
  <ds:schemaRef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EEA80EE1-A92F-4800-B59D-42F0C8317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5cae90-2ed8-42aa-8ffa-23c651bd5b65"/>
    <ds:schemaRef ds:uri="7d51fa2b-2598-4da6-ac7f-43bbfca861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 S Master 03 IT</Template>
  <TotalTime>220</TotalTime>
  <Words>8823</Words>
  <Application>Microsoft Macintosh PowerPoint</Application>
  <PresentationFormat>Widescreen</PresentationFormat>
  <Paragraphs>1233</Paragraphs>
  <Slides>59</Slides>
  <Notes>59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5" baseType="lpstr">
      <vt:lpstr>Arial</vt:lpstr>
      <vt:lpstr>Courier</vt:lpstr>
      <vt:lpstr>Symbol</vt:lpstr>
      <vt:lpstr>Wingdings</vt:lpstr>
      <vt:lpstr>Schwarz Gruppe</vt:lpstr>
      <vt:lpstr>think-cell Folie</vt:lpstr>
      <vt:lpstr>SITcon Schwarz IT</vt:lpstr>
      <vt:lpstr>Lane Lane Name  Next Session 00:00 – 23:59</vt:lpstr>
      <vt:lpstr>Hello,</vt:lpstr>
      <vt:lpstr>Agenda</vt:lpstr>
      <vt:lpstr>INTRODUCTION</vt:lpstr>
      <vt:lpstr>API vs. IPA</vt:lpstr>
      <vt:lpstr>SIDE NOTE</vt:lpstr>
      <vt:lpstr>API vs. IPA</vt:lpstr>
      <vt:lpstr>INTRODUCTION</vt:lpstr>
      <vt:lpstr>INTRODUCTION</vt:lpstr>
      <vt:lpstr>DESIGN FIRST  VS. CODE FIRST</vt:lpstr>
      <vt:lpstr>CODE FIRST DEVELOPMENT</vt:lpstr>
      <vt:lpstr>WHEN THE CODE COMES FIRST</vt:lpstr>
      <vt:lpstr>WHEN THE API COMES FIRST</vt:lpstr>
      <vt:lpstr>DESIGN FIRST DEV VS. CODE FIRST DEV</vt:lpstr>
      <vt:lpstr>API FIRST APPROACH</vt:lpstr>
      <vt:lpstr>WHY API FIRST?</vt:lpstr>
      <vt:lpstr>REAL WORLD EXAMPLES</vt:lpstr>
      <vt:lpstr>WOLF FACT</vt:lpstr>
      <vt:lpstr>DESIGN FIRST API  VS.  CODE FIRST API</vt:lpstr>
      <vt:lpstr>EVERY CHANGE BREAKS SOMEONE’S WORKFLOW</vt:lpstr>
      <vt:lpstr>DESIGN FIRST API DEV VS. CODE FIRST API DEV</vt:lpstr>
      <vt:lpstr>CHOOSING THE RIGHT APPROACH FOR YOUR API</vt:lpstr>
      <vt:lpstr>CHALLENGES OF THE CODE FIRST APPROACH</vt:lpstr>
      <vt:lpstr>BENEFITS OF THE CODE FIRST APPROACH</vt:lpstr>
      <vt:lpstr>CHALLENGES OF THE DESIGN FIRST APPROACH</vt:lpstr>
      <vt:lpstr>BENEFITS OF THE DESIGN FIRST APPROACH</vt:lpstr>
      <vt:lpstr>WOLF FACT</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Kayser, Pierre</dc:creator>
  <dc:description>Optimiert für Office 2016</dc:description>
  <cp:lastModifiedBy>Atanas Kuzmanov (Атанас Кузманов)</cp:lastModifiedBy>
  <cp:revision>396</cp:revision>
  <dcterms:created xsi:type="dcterms:W3CDTF">2021-03-05T14:32:32Z</dcterms:created>
  <dcterms:modified xsi:type="dcterms:W3CDTF">2021-09-24T11:35:08Z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0x0101003193F050FB16124284EE5931D12EE351</vt:lpwstr>
  </property>
</Properties>
</file>